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74"/>
  </p:notesMasterIdLst>
  <p:handoutMasterIdLst>
    <p:handoutMasterId r:id="rId75"/>
  </p:handoutMasterIdLst>
  <p:sldIdLst>
    <p:sldId id="441" r:id="rId2"/>
    <p:sldId id="256" r:id="rId3"/>
    <p:sldId id="257" r:id="rId4"/>
    <p:sldId id="258" r:id="rId5"/>
    <p:sldId id="395" r:id="rId6"/>
    <p:sldId id="410" r:id="rId7"/>
    <p:sldId id="260" r:id="rId8"/>
    <p:sldId id="261" r:id="rId9"/>
    <p:sldId id="394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71" r:id="rId20"/>
    <p:sldId id="407" r:id="rId21"/>
    <p:sldId id="307" r:id="rId22"/>
    <p:sldId id="308" r:id="rId23"/>
    <p:sldId id="309" r:id="rId24"/>
    <p:sldId id="310" r:id="rId25"/>
    <p:sldId id="311" r:id="rId26"/>
    <p:sldId id="312" r:id="rId27"/>
    <p:sldId id="313" r:id="rId28"/>
    <p:sldId id="373" r:id="rId29"/>
    <p:sldId id="317" r:id="rId30"/>
    <p:sldId id="318" r:id="rId31"/>
    <p:sldId id="324" r:id="rId32"/>
    <p:sldId id="325" r:id="rId33"/>
    <p:sldId id="415" r:id="rId34"/>
    <p:sldId id="326" r:id="rId35"/>
    <p:sldId id="327" r:id="rId36"/>
    <p:sldId id="412" r:id="rId37"/>
    <p:sldId id="329" r:id="rId38"/>
    <p:sldId id="413" r:id="rId39"/>
    <p:sldId id="332" r:id="rId40"/>
    <p:sldId id="335" r:id="rId41"/>
    <p:sldId id="416" r:id="rId42"/>
    <p:sldId id="418" r:id="rId43"/>
    <p:sldId id="343" r:id="rId44"/>
    <p:sldId id="344" r:id="rId45"/>
    <p:sldId id="346" r:id="rId46"/>
    <p:sldId id="347" r:id="rId47"/>
    <p:sldId id="348" r:id="rId48"/>
    <p:sldId id="349" r:id="rId49"/>
    <p:sldId id="420" r:id="rId50"/>
    <p:sldId id="440" r:id="rId51"/>
    <p:sldId id="381" r:id="rId52"/>
    <p:sldId id="382" r:id="rId53"/>
    <p:sldId id="421" r:id="rId54"/>
    <p:sldId id="422" r:id="rId55"/>
    <p:sldId id="423" r:id="rId56"/>
    <p:sldId id="383" r:id="rId57"/>
    <p:sldId id="424" r:id="rId58"/>
    <p:sldId id="425" r:id="rId59"/>
    <p:sldId id="426" r:id="rId60"/>
    <p:sldId id="427" r:id="rId61"/>
    <p:sldId id="428" r:id="rId62"/>
    <p:sldId id="429" r:id="rId63"/>
    <p:sldId id="430" r:id="rId64"/>
    <p:sldId id="431" r:id="rId65"/>
    <p:sldId id="432" r:id="rId66"/>
    <p:sldId id="433" r:id="rId67"/>
    <p:sldId id="434" r:id="rId68"/>
    <p:sldId id="386" r:id="rId69"/>
    <p:sldId id="387" r:id="rId70"/>
    <p:sldId id="388" r:id="rId71"/>
    <p:sldId id="389" r:id="rId72"/>
    <p:sldId id="439" r:id="rId7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ejnus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FFFF66"/>
    <a:srgbClr val="FFFF00"/>
    <a:srgbClr val="FFCC99"/>
    <a:srgbClr val="FFFFCC"/>
    <a:srgbClr val="CCFF66"/>
    <a:srgbClr val="3333FF"/>
    <a:srgbClr val="C838AD"/>
    <a:srgbClr val="EE7612"/>
    <a:srgbClr val="54E4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09" autoAdjust="0"/>
    <p:restoredTop sz="94610" autoAdjust="0"/>
  </p:normalViewPr>
  <p:slideViewPr>
    <p:cSldViewPr>
      <p:cViewPr varScale="1">
        <p:scale>
          <a:sx n="74" d="100"/>
          <a:sy n="74" d="100"/>
        </p:scale>
        <p:origin x="159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commentAuthors" Target="commentAuthor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5A5D22F-F517-40C7-8FB4-BA4865FAD82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59971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444C79E-62C4-4FA5-BD95-147836C2FA3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42234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44C79E-62C4-4FA5-BD95-147836C2FA3C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8376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44C79E-62C4-4FA5-BD95-147836C2FA3C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1037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44C79E-62C4-4FA5-BD95-147836C2FA3C}" type="slidenum">
              <a:rPr lang="cs-CZ" smtClean="0"/>
              <a:pPr>
                <a:defRPr/>
              </a:pPr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8470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819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3F15B-9E8A-4550-BC40-78095A9511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81F81-74F4-47EB-8153-320110AF69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653F0-7245-43DB-A500-5755895E21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BA00A-B27E-4249-B9C5-82ABFD36A49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BC65F-2A6A-4A7A-96DB-7F6346CBD8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9D690-3610-4BDD-B41B-6AFA06422B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0E203-75A5-44F2-A362-304E145B029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DB6A7-9991-4C2B-8994-8661914CC4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B67BA-D2F1-4998-8F22-7E362B0C24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15D00-5273-4886-8F17-2E688272E2F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1C2BB-E605-4416-8DA1-AFD5CD2C9C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4B9FA-78DB-4D82-924F-AE7FD8CF3EA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9D782-B868-4216-B095-A8D4026C505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7171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172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71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FE86D22-E5CC-4B38-B1BE-0D18EAF6C18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7" r:id="rId1"/>
    <p:sldLayoutId id="2147483666" r:id="rId2"/>
    <p:sldLayoutId id="2147483665" r:id="rId3"/>
    <p:sldLayoutId id="2147483664" r:id="rId4"/>
    <p:sldLayoutId id="2147483663" r:id="rId5"/>
    <p:sldLayoutId id="2147483662" r:id="rId6"/>
    <p:sldLayoutId id="2147483661" r:id="rId7"/>
    <p:sldLayoutId id="2147483660" r:id="rId8"/>
    <p:sldLayoutId id="2147483659" r:id="rId9"/>
    <p:sldLayoutId id="2147483658" r:id="rId10"/>
    <p:sldLayoutId id="2147483657" r:id="rId11"/>
    <p:sldLayoutId id="2147483656" r:id="rId12"/>
    <p:sldLayoutId id="2147483655" r:id="rId13"/>
  </p:sldLayoutIdLst>
  <p:transition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kument_aplikace_Microsoft_Word_97_20031.doc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kument_aplikace_Microsoft_Word_97_20032.doc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5.emf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sz="quarter"/>
          </p:nvPr>
        </p:nvSpPr>
        <p:spPr>
          <a:xfrm>
            <a:off x="1691680" y="4662536"/>
            <a:ext cx="5832648" cy="1491690"/>
          </a:xfrm>
        </p:spPr>
        <p:txBody>
          <a:bodyPr anchor="b"/>
          <a:lstStyle/>
          <a:p>
            <a:r>
              <a:rPr lang="cs-CZ" sz="4800" b="1" dirty="0" smtClean="0">
                <a:ln>
                  <a:solidFill>
                    <a:schemeClr val="accent4">
                      <a:lumMod val="10000"/>
                    </a:schemeClr>
                  </a:solidFill>
                </a:ln>
                <a:solidFill>
                  <a:srgbClr val="FFFF00"/>
                </a:solidFill>
                <a:latin typeface="Arial Narrow" panose="020B0606020202030204" pitchFamily="34" charset="0"/>
              </a:rPr>
              <a:t>Prezentace                      pro přednášející   </a:t>
            </a:r>
            <a:endParaRPr lang="cs-CZ" sz="4800" b="1" dirty="0">
              <a:ln>
                <a:solidFill>
                  <a:schemeClr val="accent4">
                    <a:lumMod val="10000"/>
                  </a:schemeClr>
                </a:solidFill>
              </a:ln>
              <a:solidFill>
                <a:srgbClr val="FFFF0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79512" y="644908"/>
            <a:ext cx="8784976" cy="2985433"/>
          </a:xfrm>
          <a:prstGeom prst="rect">
            <a:avLst/>
          </a:prstGeom>
          <a:ln/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cs-CZ" sz="10600" b="1" cap="all" dirty="0" smtClean="0">
                <a:ln>
                  <a:solidFill>
                    <a:schemeClr val="accent4">
                      <a:lumMod val="10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Finanční trhy</a:t>
            </a:r>
          </a:p>
          <a:p>
            <a:pPr algn="ctr">
              <a:spcBef>
                <a:spcPts val="1200"/>
              </a:spcBef>
            </a:pPr>
            <a:r>
              <a:rPr lang="cs-CZ" sz="3600" b="1" cap="all" dirty="0" smtClean="0">
                <a:ln>
                  <a:solidFill>
                    <a:schemeClr val="accent4">
                      <a:lumMod val="10000"/>
                    </a:schemeClr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Učebnice s programem na generování cvičných testů</a:t>
            </a:r>
            <a:endParaRPr lang="cs-CZ" sz="3600" b="1" cap="all" dirty="0">
              <a:ln>
                <a:solidFill>
                  <a:schemeClr val="accent4">
                    <a:lumMod val="10000"/>
                  </a:schemeClr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864505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403536"/>
            <a:ext cx="7772400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Nabídka úspor podle klasické teorie úrokových sazeb</a:t>
            </a:r>
            <a:r>
              <a:rPr lang="cs-CZ" sz="4000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30722" name="Line 1029"/>
          <p:cNvSpPr>
            <a:spLocks noChangeShapeType="1"/>
          </p:cNvSpPr>
          <p:nvPr/>
        </p:nvSpPr>
        <p:spPr bwMode="auto">
          <a:xfrm>
            <a:off x="2479675" y="2276475"/>
            <a:ext cx="0" cy="36322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0723" name="Line 1030"/>
          <p:cNvSpPr>
            <a:spLocks noChangeShapeType="1"/>
          </p:cNvSpPr>
          <p:nvPr/>
        </p:nvSpPr>
        <p:spPr bwMode="auto">
          <a:xfrm>
            <a:off x="2479674" y="5908674"/>
            <a:ext cx="5692725" cy="396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0724" name="Line 1031"/>
          <p:cNvSpPr>
            <a:spLocks noChangeShapeType="1"/>
          </p:cNvSpPr>
          <p:nvPr/>
        </p:nvSpPr>
        <p:spPr bwMode="auto">
          <a:xfrm flipV="1">
            <a:off x="3362325" y="2689225"/>
            <a:ext cx="2198688" cy="25987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0725" name="Line 1032"/>
          <p:cNvSpPr>
            <a:spLocks noChangeShapeType="1"/>
          </p:cNvSpPr>
          <p:nvPr/>
        </p:nvSpPr>
        <p:spPr bwMode="auto">
          <a:xfrm>
            <a:off x="2517775" y="3900488"/>
            <a:ext cx="202882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0726" name="Line 1033"/>
          <p:cNvSpPr>
            <a:spLocks noChangeShapeType="1"/>
          </p:cNvSpPr>
          <p:nvPr/>
        </p:nvSpPr>
        <p:spPr bwMode="auto">
          <a:xfrm>
            <a:off x="4546600" y="3900488"/>
            <a:ext cx="0" cy="193675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0727" name="Line 1034"/>
          <p:cNvSpPr>
            <a:spLocks noChangeShapeType="1"/>
          </p:cNvSpPr>
          <p:nvPr/>
        </p:nvSpPr>
        <p:spPr bwMode="auto">
          <a:xfrm flipV="1">
            <a:off x="2517775" y="5110163"/>
            <a:ext cx="101282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0728" name="Line 1035"/>
          <p:cNvSpPr>
            <a:spLocks noChangeShapeType="1"/>
          </p:cNvSpPr>
          <p:nvPr/>
        </p:nvSpPr>
        <p:spPr bwMode="auto">
          <a:xfrm flipH="1">
            <a:off x="3530600" y="5110163"/>
            <a:ext cx="0" cy="7270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0729" name="Text Box 1036"/>
          <p:cNvSpPr txBox="1">
            <a:spLocks noChangeArrowheads="1"/>
          </p:cNvSpPr>
          <p:nvPr/>
        </p:nvSpPr>
        <p:spPr bwMode="auto">
          <a:xfrm>
            <a:off x="1841500" y="4868863"/>
            <a:ext cx="81915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cs-CZ" sz="1600" b="1"/>
              <a:t>5 %</a:t>
            </a:r>
          </a:p>
        </p:txBody>
      </p:sp>
      <p:sp>
        <p:nvSpPr>
          <p:cNvPr id="30730" name="Text Box 1037"/>
          <p:cNvSpPr txBox="1">
            <a:spLocks noChangeArrowheads="1"/>
          </p:cNvSpPr>
          <p:nvPr/>
        </p:nvSpPr>
        <p:spPr bwMode="auto">
          <a:xfrm>
            <a:off x="1671638" y="3657600"/>
            <a:ext cx="8461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cs-CZ" sz="1200"/>
              <a:t> </a:t>
            </a:r>
            <a:r>
              <a:rPr lang="cs-CZ" sz="1600" b="1"/>
              <a:t>10 %</a:t>
            </a:r>
          </a:p>
        </p:txBody>
      </p:sp>
      <p:sp>
        <p:nvSpPr>
          <p:cNvPr id="30731" name="Text Box 1038"/>
          <p:cNvSpPr txBox="1">
            <a:spLocks noChangeArrowheads="1"/>
          </p:cNvSpPr>
          <p:nvPr/>
        </p:nvSpPr>
        <p:spPr bwMode="auto">
          <a:xfrm>
            <a:off x="3348038" y="5876925"/>
            <a:ext cx="67627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200"/>
              </a:spcBef>
            </a:pPr>
            <a:r>
              <a:rPr lang="cs-CZ" sz="1200"/>
              <a:t> </a:t>
            </a:r>
            <a:r>
              <a:rPr lang="cs-CZ" sz="1600" b="1"/>
              <a:t>100</a:t>
            </a:r>
          </a:p>
        </p:txBody>
      </p:sp>
      <p:sp>
        <p:nvSpPr>
          <p:cNvPr id="30732" name="Text Box 1039"/>
          <p:cNvSpPr txBox="1">
            <a:spLocks noChangeArrowheads="1"/>
          </p:cNvSpPr>
          <p:nvPr/>
        </p:nvSpPr>
        <p:spPr bwMode="auto">
          <a:xfrm>
            <a:off x="4211638" y="5876925"/>
            <a:ext cx="674687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200"/>
              </a:spcBef>
            </a:pPr>
            <a:r>
              <a:rPr lang="cs-CZ" sz="1200"/>
              <a:t> </a:t>
            </a:r>
            <a:r>
              <a:rPr lang="cs-CZ" sz="1600" b="1"/>
              <a:t>200</a:t>
            </a:r>
          </a:p>
        </p:txBody>
      </p:sp>
      <p:sp>
        <p:nvSpPr>
          <p:cNvPr id="30733" name="Text Box 1040"/>
          <p:cNvSpPr txBox="1">
            <a:spLocks noChangeArrowheads="1"/>
          </p:cNvSpPr>
          <p:nvPr/>
        </p:nvSpPr>
        <p:spPr bwMode="auto">
          <a:xfrm>
            <a:off x="827088" y="2276475"/>
            <a:ext cx="1690687" cy="121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1800" b="1" dirty="0"/>
              <a:t>Úroková míra</a:t>
            </a:r>
          </a:p>
          <a:p>
            <a:r>
              <a:rPr lang="cs-CZ" sz="1600" b="1" dirty="0"/>
              <a:t>         [%]</a:t>
            </a:r>
          </a:p>
        </p:txBody>
      </p:sp>
      <p:sp>
        <p:nvSpPr>
          <p:cNvPr id="30734" name="Text Box 1041"/>
          <p:cNvSpPr txBox="1">
            <a:spLocks noChangeArrowheads="1"/>
          </p:cNvSpPr>
          <p:nvPr/>
        </p:nvSpPr>
        <p:spPr bwMode="auto">
          <a:xfrm>
            <a:off x="4892675" y="5949950"/>
            <a:ext cx="3565525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200"/>
              </a:spcBef>
            </a:pPr>
            <a:r>
              <a:rPr lang="cs-CZ" sz="1800" b="1" dirty="0"/>
              <a:t>Velikost nabídky úspor [mld. €]</a:t>
            </a:r>
          </a:p>
        </p:txBody>
      </p:sp>
      <p:sp>
        <p:nvSpPr>
          <p:cNvPr id="30735" name="Rectangle 1042"/>
          <p:cNvSpPr>
            <a:spLocks noChangeArrowheads="1"/>
          </p:cNvSpPr>
          <p:nvPr/>
        </p:nvSpPr>
        <p:spPr bwMode="auto">
          <a:xfrm>
            <a:off x="4787900" y="3500438"/>
            <a:ext cx="1690688" cy="1209675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300"/>
              </a:spcBef>
            </a:pPr>
            <a:r>
              <a:rPr lang="cs-CZ" dirty="0"/>
              <a:t>  </a:t>
            </a:r>
            <a:r>
              <a:rPr lang="cs-CZ" b="1" dirty="0"/>
              <a:t>NABÍDKA</a:t>
            </a:r>
          </a:p>
          <a:p>
            <a:pPr>
              <a:spcBef>
                <a:spcPts val="300"/>
              </a:spcBef>
            </a:pPr>
            <a:r>
              <a:rPr lang="cs-CZ" b="1" dirty="0"/>
              <a:t>    ÚSPOR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9144000" cy="11525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Poptávka po penězích podle klasické teorie úrokových sazeb</a:t>
            </a:r>
          </a:p>
        </p:txBody>
      </p:sp>
      <p:sp>
        <p:nvSpPr>
          <p:cNvPr id="31746" name="Line 5"/>
          <p:cNvSpPr>
            <a:spLocks noChangeShapeType="1"/>
          </p:cNvSpPr>
          <p:nvPr/>
        </p:nvSpPr>
        <p:spPr bwMode="auto">
          <a:xfrm flipV="1">
            <a:off x="1766888" y="5776913"/>
            <a:ext cx="67310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1747" name="Line 6"/>
          <p:cNvSpPr>
            <a:spLocks noChangeShapeType="1"/>
          </p:cNvSpPr>
          <p:nvPr/>
        </p:nvSpPr>
        <p:spPr bwMode="auto">
          <a:xfrm flipH="1">
            <a:off x="1766888" y="2060575"/>
            <a:ext cx="7937" cy="37163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1748" name="Line 7"/>
          <p:cNvSpPr>
            <a:spLocks noChangeShapeType="1"/>
          </p:cNvSpPr>
          <p:nvPr/>
        </p:nvSpPr>
        <p:spPr bwMode="auto">
          <a:xfrm flipH="1" flipV="1">
            <a:off x="2287588" y="2473325"/>
            <a:ext cx="3725862" cy="254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1749" name="Line 8"/>
          <p:cNvSpPr>
            <a:spLocks noChangeShapeType="1"/>
          </p:cNvSpPr>
          <p:nvPr/>
        </p:nvSpPr>
        <p:spPr bwMode="auto">
          <a:xfrm>
            <a:off x="1754188" y="3744913"/>
            <a:ext cx="230822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1750" name="Line 9"/>
          <p:cNvSpPr>
            <a:spLocks noChangeShapeType="1"/>
          </p:cNvSpPr>
          <p:nvPr/>
        </p:nvSpPr>
        <p:spPr bwMode="auto">
          <a:xfrm>
            <a:off x="4062413" y="3744913"/>
            <a:ext cx="0" cy="20320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1751" name="Line 10"/>
          <p:cNvSpPr>
            <a:spLocks noChangeShapeType="1"/>
          </p:cNvSpPr>
          <p:nvPr/>
        </p:nvSpPr>
        <p:spPr bwMode="auto">
          <a:xfrm>
            <a:off x="1754188" y="3236913"/>
            <a:ext cx="159702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1752" name="Line 11"/>
          <p:cNvSpPr>
            <a:spLocks noChangeShapeType="1"/>
          </p:cNvSpPr>
          <p:nvPr/>
        </p:nvSpPr>
        <p:spPr bwMode="auto">
          <a:xfrm>
            <a:off x="3351213" y="3236913"/>
            <a:ext cx="0" cy="25400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1753" name="Text Box 12"/>
          <p:cNvSpPr txBox="1">
            <a:spLocks noChangeArrowheads="1"/>
          </p:cNvSpPr>
          <p:nvPr/>
        </p:nvSpPr>
        <p:spPr bwMode="auto">
          <a:xfrm>
            <a:off x="1052513" y="3605236"/>
            <a:ext cx="892175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cs-CZ" sz="1600" b="1" dirty="0"/>
              <a:t>10 %</a:t>
            </a:r>
          </a:p>
        </p:txBody>
      </p:sp>
      <p:sp>
        <p:nvSpPr>
          <p:cNvPr id="31754" name="Text Box 13"/>
          <p:cNvSpPr txBox="1">
            <a:spLocks noChangeArrowheads="1"/>
          </p:cNvSpPr>
          <p:nvPr/>
        </p:nvSpPr>
        <p:spPr bwMode="auto">
          <a:xfrm>
            <a:off x="1052513" y="3073066"/>
            <a:ext cx="895350" cy="610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cs-CZ" sz="1600" b="1"/>
              <a:t>12 %</a:t>
            </a:r>
          </a:p>
        </p:txBody>
      </p:sp>
      <p:sp>
        <p:nvSpPr>
          <p:cNvPr id="31755" name="Text Box 14"/>
          <p:cNvSpPr txBox="1">
            <a:spLocks noChangeArrowheads="1"/>
          </p:cNvSpPr>
          <p:nvPr/>
        </p:nvSpPr>
        <p:spPr bwMode="auto">
          <a:xfrm>
            <a:off x="2997200" y="5845175"/>
            <a:ext cx="658813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cs-CZ" sz="1600" b="1"/>
              <a:t>150</a:t>
            </a:r>
          </a:p>
        </p:txBody>
      </p:sp>
      <p:sp>
        <p:nvSpPr>
          <p:cNvPr id="31756" name="Text Box 15"/>
          <p:cNvSpPr txBox="1">
            <a:spLocks noChangeArrowheads="1"/>
          </p:cNvSpPr>
          <p:nvPr/>
        </p:nvSpPr>
        <p:spPr bwMode="auto">
          <a:xfrm>
            <a:off x="3706813" y="5845175"/>
            <a:ext cx="7096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cs-CZ" sz="1600" b="1"/>
              <a:t>200</a:t>
            </a:r>
          </a:p>
        </p:txBody>
      </p:sp>
      <p:sp>
        <p:nvSpPr>
          <p:cNvPr id="31757" name="Text Box 16"/>
          <p:cNvSpPr txBox="1">
            <a:spLocks noChangeArrowheads="1"/>
          </p:cNvSpPr>
          <p:nvPr/>
        </p:nvSpPr>
        <p:spPr bwMode="auto">
          <a:xfrm>
            <a:off x="-48955" y="1945189"/>
            <a:ext cx="195262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1800" b="1" dirty="0"/>
              <a:t>Úroková míra</a:t>
            </a:r>
          </a:p>
          <a:p>
            <a:pPr algn="ctr"/>
            <a:r>
              <a:rPr lang="cs-CZ" sz="1600" b="1" dirty="0"/>
              <a:t>[%]</a:t>
            </a:r>
          </a:p>
        </p:txBody>
      </p:sp>
      <p:sp>
        <p:nvSpPr>
          <p:cNvPr id="31758" name="Text Box 17"/>
          <p:cNvSpPr txBox="1">
            <a:spLocks noChangeArrowheads="1"/>
          </p:cNvSpPr>
          <p:nvPr/>
        </p:nvSpPr>
        <p:spPr bwMode="auto">
          <a:xfrm>
            <a:off x="4238625" y="5776913"/>
            <a:ext cx="4437063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200"/>
              </a:spcBef>
            </a:pPr>
            <a:r>
              <a:rPr lang="cs-CZ" sz="1200" dirty="0"/>
              <a:t>                                </a:t>
            </a:r>
            <a:r>
              <a:rPr lang="cs-CZ" sz="1800" dirty="0"/>
              <a:t> </a:t>
            </a:r>
            <a:r>
              <a:rPr lang="cs-CZ" sz="1800" b="1" dirty="0"/>
              <a:t>Velikost poptávky po penězích </a:t>
            </a:r>
          </a:p>
          <a:p>
            <a:pPr algn="ctr"/>
            <a:r>
              <a:rPr lang="cs-CZ" sz="1800" b="1" dirty="0"/>
              <a:t>                                                            [mld. €]</a:t>
            </a:r>
          </a:p>
        </p:txBody>
      </p:sp>
      <p:sp>
        <p:nvSpPr>
          <p:cNvPr id="31759" name="Rectangle 18"/>
          <p:cNvSpPr>
            <a:spLocks noChangeArrowheads="1"/>
          </p:cNvSpPr>
          <p:nvPr/>
        </p:nvSpPr>
        <p:spPr bwMode="auto">
          <a:xfrm>
            <a:off x="3884613" y="2924175"/>
            <a:ext cx="2559050" cy="1081088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b="1" dirty="0"/>
              <a:t>POPTÁVKA                 PO PENĚZÍCH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3" y="157318"/>
            <a:ext cx="7629029" cy="1223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Tržní rovnováha podle klasické teorie úrokových sazeb </a:t>
            </a:r>
          </a:p>
        </p:txBody>
      </p:sp>
      <p:sp>
        <p:nvSpPr>
          <p:cNvPr id="32770" name="Line 8"/>
          <p:cNvSpPr>
            <a:spLocks noChangeShapeType="1"/>
          </p:cNvSpPr>
          <p:nvPr/>
        </p:nvSpPr>
        <p:spPr bwMode="auto">
          <a:xfrm flipV="1">
            <a:off x="2217738" y="4205288"/>
            <a:ext cx="1897062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grpSp>
        <p:nvGrpSpPr>
          <p:cNvPr id="32771" name="Group 20"/>
          <p:cNvGrpSpPr>
            <a:grpSpLocks/>
          </p:cNvGrpSpPr>
          <p:nvPr/>
        </p:nvGrpSpPr>
        <p:grpSpPr bwMode="auto">
          <a:xfrm>
            <a:off x="1011238" y="1860550"/>
            <a:ext cx="7594600" cy="4052888"/>
            <a:chOff x="637" y="1508"/>
            <a:chExt cx="4784" cy="2553"/>
          </a:xfrm>
        </p:grpSpPr>
        <p:grpSp>
          <p:nvGrpSpPr>
            <p:cNvPr id="32773" name="Group 19"/>
            <p:cNvGrpSpPr>
              <a:grpSpLocks/>
            </p:cNvGrpSpPr>
            <p:nvPr/>
          </p:nvGrpSpPr>
          <p:grpSpPr bwMode="auto">
            <a:xfrm>
              <a:off x="637" y="1508"/>
              <a:ext cx="4784" cy="2553"/>
              <a:chOff x="637" y="1508"/>
              <a:chExt cx="4784" cy="2553"/>
            </a:xfrm>
          </p:grpSpPr>
          <p:sp>
            <p:nvSpPr>
              <p:cNvPr id="32775" name="Text Box 13"/>
              <p:cNvSpPr txBox="1">
                <a:spLocks noChangeArrowheads="1"/>
              </p:cNvSpPr>
              <p:nvPr/>
            </p:nvSpPr>
            <p:spPr bwMode="auto">
              <a:xfrm>
                <a:off x="2915" y="3469"/>
                <a:ext cx="2506" cy="5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cs-CZ" sz="1800" dirty="0"/>
                  <a:t>    </a:t>
                </a:r>
                <a:r>
                  <a:rPr lang="cs-CZ" sz="1800" b="1" dirty="0"/>
                  <a:t>Velikost nabídky úspor a poptávky </a:t>
                </a:r>
              </a:p>
              <a:p>
                <a:pPr algn="ctr"/>
                <a:r>
                  <a:rPr lang="cs-CZ" sz="1800" b="1" dirty="0"/>
                  <a:t>     po penězích                    </a:t>
                </a:r>
                <a:r>
                  <a:rPr lang="cs-CZ" sz="1800" b="1" dirty="0" smtClean="0"/>
                  <a:t>     </a:t>
                </a:r>
                <a:r>
                  <a:rPr lang="cs-CZ" sz="1800" b="1" dirty="0"/>
                  <a:t>[mld. €]</a:t>
                </a:r>
              </a:p>
              <a:p>
                <a:endParaRPr lang="cs-CZ" sz="1800" b="1" dirty="0"/>
              </a:p>
            </p:txBody>
          </p:sp>
          <p:grpSp>
            <p:nvGrpSpPr>
              <p:cNvPr id="32776" name="Group 18"/>
              <p:cNvGrpSpPr>
                <a:grpSpLocks/>
              </p:cNvGrpSpPr>
              <p:nvPr/>
            </p:nvGrpSpPr>
            <p:grpSpPr bwMode="auto">
              <a:xfrm>
                <a:off x="637" y="1508"/>
                <a:ext cx="4670" cy="2343"/>
                <a:chOff x="637" y="1508"/>
                <a:chExt cx="4670" cy="2343"/>
              </a:xfrm>
            </p:grpSpPr>
            <p:sp>
              <p:nvSpPr>
                <p:cNvPr id="32777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1662" y="2094"/>
                  <a:ext cx="1798" cy="1098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grpSp>
              <p:nvGrpSpPr>
                <p:cNvPr id="32778" name="Group 17"/>
                <p:cNvGrpSpPr>
                  <a:grpSpLocks/>
                </p:cNvGrpSpPr>
                <p:nvPr/>
              </p:nvGrpSpPr>
              <p:grpSpPr bwMode="auto">
                <a:xfrm>
                  <a:off x="637" y="1508"/>
                  <a:ext cx="4670" cy="2343"/>
                  <a:chOff x="637" y="1508"/>
                  <a:chExt cx="4670" cy="2343"/>
                </a:xfrm>
              </p:grpSpPr>
              <p:sp>
                <p:nvSpPr>
                  <p:cNvPr id="32782" name="Line 5"/>
                  <p:cNvSpPr>
                    <a:spLocks noChangeShapeType="1"/>
                  </p:cNvSpPr>
                  <p:nvPr/>
                </p:nvSpPr>
                <p:spPr bwMode="auto">
                  <a:xfrm>
                    <a:off x="1397" y="1625"/>
                    <a:ext cx="0" cy="1821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 type="triangle" w="med" len="med"/>
                    <a:tailEnd/>
                  </a:ln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sp>
                <p:nvSpPr>
                  <p:cNvPr id="32783" name="Line 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97" y="3446"/>
                    <a:ext cx="3910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sp>
                <p:nvSpPr>
                  <p:cNvPr id="32784" name="Line 9"/>
                  <p:cNvSpPr>
                    <a:spLocks noChangeShapeType="1"/>
                  </p:cNvSpPr>
                  <p:nvPr/>
                </p:nvSpPr>
                <p:spPr bwMode="auto">
                  <a:xfrm>
                    <a:off x="2592" y="2649"/>
                    <a:ext cx="0" cy="797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prstDash val="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cs-CZ"/>
                  </a:p>
                </p:txBody>
              </p:sp>
              <p:sp>
                <p:nvSpPr>
                  <p:cNvPr id="32785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43" y="2445"/>
                    <a:ext cx="444" cy="5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spcBef>
                        <a:spcPts val="300"/>
                      </a:spcBef>
                    </a:pPr>
                    <a:r>
                      <a:rPr lang="cs-CZ" sz="1600" b="1"/>
                      <a:t>r</a:t>
                    </a:r>
                    <a:r>
                      <a:rPr lang="cs-CZ" sz="1600" b="1" baseline="-25000"/>
                      <a:t>E</a:t>
                    </a:r>
                    <a:endParaRPr lang="cs-CZ" sz="1600"/>
                  </a:p>
                </p:txBody>
              </p:sp>
              <p:sp>
                <p:nvSpPr>
                  <p:cNvPr id="32786" name="Text Box 1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32" y="3461"/>
                    <a:ext cx="420" cy="39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/>
                    <a:r>
                      <a:rPr lang="cs-CZ" sz="1200" b="1"/>
                      <a:t> </a:t>
                    </a:r>
                    <a:r>
                      <a:rPr lang="cs-CZ" sz="1600" b="1"/>
                      <a:t>Q</a:t>
                    </a:r>
                    <a:r>
                      <a:rPr lang="cs-CZ" sz="1600" b="1" baseline="-25000"/>
                      <a:t>E</a:t>
                    </a:r>
                    <a:endParaRPr lang="cs-CZ" sz="1600" b="1"/>
                  </a:p>
                </p:txBody>
              </p:sp>
              <p:sp>
                <p:nvSpPr>
                  <p:cNvPr id="32787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37" y="1508"/>
                    <a:ext cx="760" cy="82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>
                      <a:spcBef>
                        <a:spcPts val="600"/>
                      </a:spcBef>
                    </a:pPr>
                    <a:r>
                      <a:rPr lang="cs-CZ" sz="1800" b="1" dirty="0"/>
                      <a:t>Úroková </a:t>
                    </a:r>
                  </a:p>
                  <a:p>
                    <a:pPr algn="ctr"/>
                    <a:r>
                      <a:rPr lang="cs-CZ" sz="1800" b="1" dirty="0"/>
                      <a:t>míra   </a:t>
                    </a:r>
                  </a:p>
                  <a:p>
                    <a:pPr algn="ctr"/>
                    <a:r>
                      <a:rPr lang="cs-CZ" sz="1800" b="1" dirty="0"/>
                      <a:t>[%]</a:t>
                    </a:r>
                  </a:p>
                </p:txBody>
              </p:sp>
            </p:grpSp>
            <p:sp>
              <p:nvSpPr>
                <p:cNvPr id="32779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832" y="1889"/>
                  <a:ext cx="1846" cy="1303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32780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474" y="1688"/>
                  <a:ext cx="1419" cy="4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cs-CZ" sz="1200" b="1" dirty="0"/>
                    <a:t>   </a:t>
                  </a:r>
                  <a:r>
                    <a:rPr lang="cs-CZ" b="1" dirty="0"/>
                    <a:t>POPTÁVKA  </a:t>
                  </a:r>
                </a:p>
                <a:p>
                  <a:pPr algn="ctr"/>
                  <a:r>
                    <a:rPr lang="cs-CZ" b="1" dirty="0"/>
                    <a:t> </a:t>
                  </a:r>
                  <a:r>
                    <a:rPr lang="cs-CZ" b="1" dirty="0" smtClean="0"/>
                    <a:t>PO PENĚZÍCH</a:t>
                  </a:r>
                  <a:endParaRPr lang="cs-CZ" b="1" dirty="0"/>
                </a:p>
              </p:txBody>
            </p:sp>
            <p:sp>
              <p:nvSpPr>
                <p:cNvPr id="32781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3460" y="1686"/>
                  <a:ext cx="1195" cy="5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cs-CZ" sz="1200" b="1" dirty="0"/>
                    <a:t>  </a:t>
                  </a:r>
                  <a:r>
                    <a:rPr lang="cs-CZ" b="1" dirty="0"/>
                    <a:t>NABÍDKA </a:t>
                  </a:r>
                </a:p>
                <a:p>
                  <a:pPr algn="ctr"/>
                  <a:r>
                    <a:rPr lang="cs-CZ" b="1" dirty="0"/>
                    <a:t> ÚSPOR</a:t>
                  </a:r>
                </a:p>
              </p:txBody>
            </p:sp>
          </p:grpSp>
        </p:grpSp>
        <p:sp>
          <p:nvSpPr>
            <p:cNvPr id="32774" name="Text Box 17"/>
            <p:cNvSpPr txBox="1">
              <a:spLocks noChangeArrowheads="1"/>
            </p:cNvSpPr>
            <p:nvPr/>
          </p:nvSpPr>
          <p:spPr bwMode="auto">
            <a:xfrm>
              <a:off x="2375" y="2331"/>
              <a:ext cx="434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800" b="1"/>
                <a:t>E</a:t>
              </a:r>
            </a:p>
          </p:txBody>
        </p:sp>
      </p:grpSp>
      <p:sp>
        <p:nvSpPr>
          <p:cNvPr id="32772" name="Text Box 18"/>
          <p:cNvSpPr txBox="1">
            <a:spLocks noChangeArrowheads="1"/>
          </p:cNvSpPr>
          <p:nvPr/>
        </p:nvSpPr>
        <p:spPr bwMode="auto">
          <a:xfrm>
            <a:off x="468313" y="5875338"/>
            <a:ext cx="7775575" cy="111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600" b="1"/>
              <a:t>kde:   r</a:t>
            </a:r>
            <a:r>
              <a:rPr lang="cs-CZ" sz="1600" b="1" baseline="-25000"/>
              <a:t>E</a:t>
            </a:r>
            <a:r>
              <a:rPr lang="cs-CZ" sz="1600" b="1"/>
              <a:t> – rovnovážná úroková míra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cs-CZ" sz="1600" b="1"/>
              <a:t>         Q</a:t>
            </a:r>
            <a:r>
              <a:rPr lang="cs-CZ" sz="1600" b="1" baseline="-25000"/>
              <a:t>E</a:t>
            </a:r>
            <a:r>
              <a:rPr lang="cs-CZ" sz="1600" b="1"/>
              <a:t> – rovnovážný objem úspor a investic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cs-CZ" sz="1600" b="1"/>
              <a:t>           E – bod rovnováhy mezi nabídkou a poptávkou /tzv. equilibrium/</a:t>
            </a:r>
          </a:p>
          <a:p>
            <a:endParaRPr lang="cs-CZ" sz="1600" b="1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73003"/>
            <a:ext cx="8640763" cy="1485536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Spekulativní poptávka po penězích podle úrokové teorie preference likvidity </a:t>
            </a:r>
          </a:p>
        </p:txBody>
      </p:sp>
      <p:grpSp>
        <p:nvGrpSpPr>
          <p:cNvPr id="33794" name="Group 4"/>
          <p:cNvGrpSpPr>
            <a:grpSpLocks/>
          </p:cNvGrpSpPr>
          <p:nvPr/>
        </p:nvGrpSpPr>
        <p:grpSpPr bwMode="auto">
          <a:xfrm>
            <a:off x="323850" y="2549728"/>
            <a:ext cx="8424614" cy="3816350"/>
            <a:chOff x="2241" y="7204"/>
            <a:chExt cx="7171" cy="3600"/>
          </a:xfrm>
        </p:grpSpPr>
        <p:sp>
          <p:nvSpPr>
            <p:cNvPr id="33795" name="Line 5"/>
            <p:cNvSpPr>
              <a:spLocks noChangeShapeType="1"/>
            </p:cNvSpPr>
            <p:nvPr/>
          </p:nvSpPr>
          <p:spPr bwMode="auto">
            <a:xfrm flipH="1">
              <a:off x="3861" y="7310"/>
              <a:ext cx="1" cy="26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3796" name="Line 6"/>
            <p:cNvSpPr>
              <a:spLocks noChangeShapeType="1"/>
            </p:cNvSpPr>
            <p:nvPr/>
          </p:nvSpPr>
          <p:spPr bwMode="auto">
            <a:xfrm flipV="1">
              <a:off x="3861" y="9974"/>
              <a:ext cx="5184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3797" name="Line 7"/>
            <p:cNvSpPr>
              <a:spLocks noChangeShapeType="1"/>
            </p:cNvSpPr>
            <p:nvPr/>
          </p:nvSpPr>
          <p:spPr bwMode="auto">
            <a:xfrm>
              <a:off x="4348" y="7921"/>
              <a:ext cx="3098" cy="184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3798" name="Text Box 8"/>
            <p:cNvSpPr txBox="1">
              <a:spLocks noChangeArrowheads="1"/>
            </p:cNvSpPr>
            <p:nvPr/>
          </p:nvSpPr>
          <p:spPr bwMode="auto">
            <a:xfrm>
              <a:off x="2241" y="7204"/>
              <a:ext cx="1780" cy="1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800" b="1" dirty="0"/>
                <a:t>Úroková </a:t>
              </a:r>
            </a:p>
            <a:p>
              <a:pPr algn="ctr"/>
              <a:r>
                <a:rPr lang="cs-CZ" sz="1800" b="1" dirty="0"/>
                <a:t>míra</a:t>
              </a:r>
            </a:p>
            <a:p>
              <a:pPr algn="ctr"/>
              <a:r>
                <a:rPr lang="cs-CZ" sz="1800" b="1" dirty="0"/>
                <a:t>[%]</a:t>
              </a:r>
            </a:p>
          </p:txBody>
        </p:sp>
        <p:sp>
          <p:nvSpPr>
            <p:cNvPr id="33799" name="Text Box 9"/>
            <p:cNvSpPr txBox="1">
              <a:spLocks noChangeArrowheads="1"/>
            </p:cNvSpPr>
            <p:nvPr/>
          </p:nvSpPr>
          <p:spPr bwMode="auto">
            <a:xfrm>
              <a:off x="5821" y="7818"/>
              <a:ext cx="2160" cy="1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b="1" dirty="0"/>
                <a:t>SPEKULATIVNÍ</a:t>
              </a:r>
            </a:p>
            <a:p>
              <a:pPr algn="ctr">
                <a:spcBef>
                  <a:spcPts val="300"/>
                </a:spcBef>
              </a:pPr>
              <a:r>
                <a:rPr lang="cs-CZ" b="1" dirty="0"/>
                <a:t>POPTÁVKA</a:t>
              </a:r>
            </a:p>
            <a:p>
              <a:pPr algn="ctr">
                <a:spcBef>
                  <a:spcPts val="300"/>
                </a:spcBef>
              </a:pPr>
              <a:r>
                <a:rPr lang="cs-CZ" b="1" dirty="0"/>
                <a:t>PO PENĚZÍCH</a:t>
              </a:r>
            </a:p>
            <a:p>
              <a:endParaRPr lang="cs-CZ" sz="1800" dirty="0"/>
            </a:p>
          </p:txBody>
        </p:sp>
        <p:sp>
          <p:nvSpPr>
            <p:cNvPr id="33800" name="Text Box 10"/>
            <p:cNvSpPr txBox="1">
              <a:spLocks noChangeArrowheads="1"/>
            </p:cNvSpPr>
            <p:nvPr/>
          </p:nvSpPr>
          <p:spPr bwMode="auto">
            <a:xfrm>
              <a:off x="6409" y="10008"/>
              <a:ext cx="3003" cy="7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800" b="1" dirty="0"/>
                <a:t>Množství peněz požadovaných </a:t>
              </a:r>
              <a:br>
                <a:rPr lang="cs-CZ" sz="1800" b="1" dirty="0"/>
              </a:br>
              <a:r>
                <a:rPr lang="cs-CZ" sz="1800" b="1" dirty="0"/>
                <a:t> pro spekulativní účely [mld. €]</a:t>
              </a:r>
            </a:p>
            <a:p>
              <a:pPr algn="ctr"/>
              <a:endParaRPr lang="cs-CZ" sz="1600" b="1" dirty="0"/>
            </a:p>
            <a:p>
              <a:endParaRPr lang="cs-CZ" sz="1600" b="1" dirty="0"/>
            </a:p>
          </p:txBody>
        </p:sp>
        <p:sp>
          <p:nvSpPr>
            <p:cNvPr id="33801" name="Rectangle 11"/>
            <p:cNvSpPr>
              <a:spLocks noChangeArrowheads="1"/>
            </p:cNvSpPr>
            <p:nvPr/>
          </p:nvSpPr>
          <p:spPr bwMode="auto">
            <a:xfrm>
              <a:off x="3301" y="10030"/>
              <a:ext cx="900" cy="5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9144000" cy="1223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Celková poptávka po penězích podle úrokové teorie preference likvidity </a:t>
            </a:r>
          </a:p>
        </p:txBody>
      </p:sp>
      <p:grpSp>
        <p:nvGrpSpPr>
          <p:cNvPr id="34818" name="Group 4"/>
          <p:cNvGrpSpPr>
            <a:grpSpLocks/>
          </p:cNvGrpSpPr>
          <p:nvPr/>
        </p:nvGrpSpPr>
        <p:grpSpPr bwMode="auto">
          <a:xfrm>
            <a:off x="323850" y="2133600"/>
            <a:ext cx="8208963" cy="4430910"/>
            <a:chOff x="2241" y="1444"/>
            <a:chExt cx="7920" cy="3744"/>
          </a:xfrm>
        </p:grpSpPr>
        <p:sp>
          <p:nvSpPr>
            <p:cNvPr id="34819" name="Line 5"/>
            <p:cNvSpPr>
              <a:spLocks noChangeShapeType="1"/>
            </p:cNvSpPr>
            <p:nvPr/>
          </p:nvSpPr>
          <p:spPr bwMode="auto">
            <a:xfrm>
              <a:off x="3645" y="4496"/>
              <a:ext cx="6336" cy="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4820" name="AutoShape 6"/>
            <p:cNvSpPr>
              <a:spLocks noChangeArrowheads="1"/>
            </p:cNvSpPr>
            <p:nvPr/>
          </p:nvSpPr>
          <p:spPr bwMode="auto">
            <a:xfrm>
              <a:off x="5030" y="2754"/>
              <a:ext cx="1404" cy="360"/>
            </a:xfrm>
            <a:prstGeom prst="leftRightArrow">
              <a:avLst>
                <a:gd name="adj1" fmla="val 50000"/>
                <a:gd name="adj2" fmla="val 78000"/>
              </a:avLst>
            </a:prstGeom>
            <a:solidFill>
              <a:srgbClr val="FF66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4821" name="AutoShape 7"/>
            <p:cNvSpPr>
              <a:spLocks noChangeArrowheads="1"/>
            </p:cNvSpPr>
            <p:nvPr/>
          </p:nvSpPr>
          <p:spPr bwMode="auto">
            <a:xfrm>
              <a:off x="3626" y="2754"/>
              <a:ext cx="1404" cy="386"/>
            </a:xfrm>
            <a:prstGeom prst="leftRightArrow">
              <a:avLst>
                <a:gd name="adj1" fmla="val 50000"/>
                <a:gd name="adj2" fmla="val 72746"/>
              </a:avLst>
            </a:prstGeom>
            <a:solidFill>
              <a:srgbClr val="FF66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4822" name="Line 8"/>
            <p:cNvSpPr>
              <a:spLocks noChangeShapeType="1"/>
            </p:cNvSpPr>
            <p:nvPr/>
          </p:nvSpPr>
          <p:spPr bwMode="auto">
            <a:xfrm flipH="1">
              <a:off x="3645" y="1444"/>
              <a:ext cx="0" cy="305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4823" name="Line 9"/>
            <p:cNvSpPr>
              <a:spLocks noChangeShapeType="1"/>
            </p:cNvSpPr>
            <p:nvPr/>
          </p:nvSpPr>
          <p:spPr bwMode="auto">
            <a:xfrm>
              <a:off x="5225" y="1988"/>
              <a:ext cx="2828" cy="208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4824" name="Text Box 10"/>
            <p:cNvSpPr txBox="1">
              <a:spLocks noChangeArrowheads="1"/>
            </p:cNvSpPr>
            <p:nvPr/>
          </p:nvSpPr>
          <p:spPr bwMode="auto">
            <a:xfrm>
              <a:off x="2241" y="1444"/>
              <a:ext cx="1580" cy="1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800" b="1" dirty="0"/>
                <a:t>Úroková </a:t>
              </a:r>
            </a:p>
            <a:p>
              <a:pPr algn="ctr"/>
              <a:r>
                <a:rPr lang="cs-CZ" sz="1800" b="1" dirty="0"/>
                <a:t>míra</a:t>
              </a:r>
            </a:p>
            <a:p>
              <a:pPr algn="ctr"/>
              <a:r>
                <a:rPr lang="cs-CZ" sz="1800" b="1" dirty="0"/>
                <a:t>[%]</a:t>
              </a:r>
            </a:p>
            <a:p>
              <a:r>
                <a:rPr lang="cs-CZ" sz="1600" b="1" dirty="0"/>
                <a:t> </a:t>
              </a:r>
            </a:p>
          </p:txBody>
        </p:sp>
        <p:sp>
          <p:nvSpPr>
            <p:cNvPr id="34825" name="Text Box 11"/>
            <p:cNvSpPr txBox="1">
              <a:spLocks noChangeArrowheads="1"/>
            </p:cNvSpPr>
            <p:nvPr/>
          </p:nvSpPr>
          <p:spPr bwMode="auto">
            <a:xfrm>
              <a:off x="6980" y="2516"/>
              <a:ext cx="2106" cy="1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300"/>
                </a:spcBef>
              </a:pPr>
              <a:r>
                <a:rPr lang="cs-CZ" b="1" dirty="0"/>
                <a:t>CELKOVÁ</a:t>
              </a:r>
            </a:p>
            <a:p>
              <a:pPr algn="ctr"/>
              <a:r>
                <a:rPr lang="cs-CZ" b="1" dirty="0"/>
                <a:t>POPTÁVKA</a:t>
              </a:r>
            </a:p>
            <a:p>
              <a:pPr algn="ctr"/>
              <a:r>
                <a:rPr lang="cs-CZ" b="1" dirty="0"/>
                <a:t>PO PENĚZÍCH</a:t>
              </a:r>
            </a:p>
          </p:txBody>
        </p:sp>
        <p:sp>
          <p:nvSpPr>
            <p:cNvPr id="34826" name="Text Box 12"/>
            <p:cNvSpPr txBox="1">
              <a:spLocks noChangeArrowheads="1"/>
            </p:cNvSpPr>
            <p:nvPr/>
          </p:nvSpPr>
          <p:spPr bwMode="auto">
            <a:xfrm>
              <a:off x="5436" y="4694"/>
              <a:ext cx="4725" cy="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100"/>
                </a:spcBef>
              </a:pPr>
              <a:r>
                <a:rPr lang="cs-CZ" sz="1800" b="1" dirty="0"/>
                <a:t>        </a:t>
              </a:r>
              <a:r>
                <a:rPr lang="cs-CZ" sz="1800" dirty="0"/>
                <a:t>        </a:t>
              </a:r>
              <a:r>
                <a:rPr lang="cs-CZ" sz="1800" b="1" dirty="0"/>
                <a:t>Množství poptávaných peněz [mld. €]</a:t>
              </a:r>
            </a:p>
            <a:p>
              <a:endParaRPr lang="cs-CZ" sz="1600" b="1" dirty="0"/>
            </a:p>
          </p:txBody>
        </p:sp>
        <p:sp>
          <p:nvSpPr>
            <p:cNvPr id="34827" name="Line 13"/>
            <p:cNvSpPr>
              <a:spLocks noChangeShapeType="1"/>
            </p:cNvSpPr>
            <p:nvPr/>
          </p:nvSpPr>
          <p:spPr bwMode="auto">
            <a:xfrm>
              <a:off x="5049" y="1796"/>
              <a:ext cx="0" cy="27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4828" name="Line 14"/>
            <p:cNvSpPr>
              <a:spLocks noChangeShapeType="1"/>
            </p:cNvSpPr>
            <p:nvPr/>
          </p:nvSpPr>
          <p:spPr bwMode="auto">
            <a:xfrm>
              <a:off x="6453" y="2876"/>
              <a:ext cx="0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4829" name="Line 15"/>
            <p:cNvSpPr>
              <a:spLocks noChangeShapeType="1"/>
            </p:cNvSpPr>
            <p:nvPr/>
          </p:nvSpPr>
          <p:spPr bwMode="auto">
            <a:xfrm flipH="1">
              <a:off x="3801" y="2934"/>
              <a:ext cx="263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4830" name="Text Box 16"/>
            <p:cNvSpPr txBox="1">
              <a:spLocks noChangeArrowheads="1"/>
            </p:cNvSpPr>
            <p:nvPr/>
          </p:nvSpPr>
          <p:spPr bwMode="auto">
            <a:xfrm>
              <a:off x="3450" y="3084"/>
              <a:ext cx="1755" cy="1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600" b="1"/>
                <a:t>Transakční a bezpečnostní poptávka</a:t>
              </a:r>
            </a:p>
          </p:txBody>
        </p:sp>
        <p:sp>
          <p:nvSpPr>
            <p:cNvPr id="34831" name="Text Box 17"/>
            <p:cNvSpPr txBox="1">
              <a:spLocks noChangeArrowheads="1"/>
            </p:cNvSpPr>
            <p:nvPr/>
          </p:nvSpPr>
          <p:spPr bwMode="auto">
            <a:xfrm>
              <a:off x="4959" y="3084"/>
              <a:ext cx="1571" cy="1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900"/>
                </a:spcBef>
                <a:spcAft>
                  <a:spcPts val="600"/>
                </a:spcAft>
              </a:pPr>
              <a:r>
                <a:rPr lang="cs-CZ" sz="1600" b="1"/>
                <a:t>Spekulativní poptávka</a:t>
              </a:r>
            </a:p>
          </p:txBody>
        </p:sp>
        <p:sp>
          <p:nvSpPr>
            <p:cNvPr id="34832" name="Text Box 18"/>
            <p:cNvSpPr txBox="1">
              <a:spLocks noChangeArrowheads="1"/>
            </p:cNvSpPr>
            <p:nvPr/>
          </p:nvSpPr>
          <p:spPr bwMode="auto">
            <a:xfrm>
              <a:off x="2764" y="2724"/>
              <a:ext cx="1464" cy="7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200" b="1"/>
                <a:t>      </a:t>
              </a:r>
              <a:endParaRPr lang="cs-CZ"/>
            </a:p>
          </p:txBody>
        </p:sp>
        <p:sp>
          <p:nvSpPr>
            <p:cNvPr id="34833" name="Text Box 19"/>
            <p:cNvSpPr txBox="1">
              <a:spLocks noChangeArrowheads="1"/>
            </p:cNvSpPr>
            <p:nvPr/>
          </p:nvSpPr>
          <p:spPr bwMode="auto">
            <a:xfrm>
              <a:off x="3099" y="4555"/>
              <a:ext cx="878" cy="4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200"/>
                <a:t>      </a:t>
              </a:r>
              <a:endParaRPr lang="cs-CZ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-21548"/>
            <a:ext cx="7992690" cy="153337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Rovnováha podle úrokové teorie     preference likvidity</a:t>
            </a:r>
          </a:p>
        </p:txBody>
      </p:sp>
      <p:sp>
        <p:nvSpPr>
          <p:cNvPr id="35842" name="Text Box 5"/>
          <p:cNvSpPr txBox="1">
            <a:spLocks noChangeArrowheads="1"/>
          </p:cNvSpPr>
          <p:nvPr/>
        </p:nvSpPr>
        <p:spPr bwMode="auto">
          <a:xfrm>
            <a:off x="4294188" y="2205038"/>
            <a:ext cx="1646237" cy="105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cs-CZ" b="1" dirty="0"/>
              <a:t>CELKOVÁ</a:t>
            </a:r>
          </a:p>
          <a:p>
            <a:pPr algn="ctr">
              <a:lnSpc>
                <a:spcPct val="90000"/>
              </a:lnSpc>
            </a:pPr>
            <a:r>
              <a:rPr lang="cs-CZ" b="1" dirty="0"/>
              <a:t>NABÍDKA</a:t>
            </a:r>
          </a:p>
          <a:p>
            <a:pPr algn="ctr">
              <a:lnSpc>
                <a:spcPct val="90000"/>
              </a:lnSpc>
            </a:pPr>
            <a:r>
              <a:rPr lang="cs-CZ" b="1" dirty="0"/>
              <a:t>PENĚZ</a:t>
            </a:r>
          </a:p>
        </p:txBody>
      </p:sp>
      <p:sp>
        <p:nvSpPr>
          <p:cNvPr id="35843" name="Line 6"/>
          <p:cNvSpPr>
            <a:spLocks noChangeShapeType="1"/>
          </p:cNvSpPr>
          <p:nvPr/>
        </p:nvSpPr>
        <p:spPr bwMode="auto">
          <a:xfrm flipH="1">
            <a:off x="2212975" y="1989138"/>
            <a:ext cx="0" cy="30702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44" name="Line 7"/>
          <p:cNvSpPr>
            <a:spLocks noChangeShapeType="1"/>
          </p:cNvSpPr>
          <p:nvPr/>
        </p:nvSpPr>
        <p:spPr bwMode="auto">
          <a:xfrm>
            <a:off x="2212974" y="5059363"/>
            <a:ext cx="6546851" cy="301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5845" name="Line 8"/>
          <p:cNvSpPr>
            <a:spLocks noChangeShapeType="1"/>
          </p:cNvSpPr>
          <p:nvPr/>
        </p:nvSpPr>
        <p:spPr bwMode="auto">
          <a:xfrm>
            <a:off x="3013075" y="2589213"/>
            <a:ext cx="3121025" cy="229393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46" name="Text Box 9"/>
          <p:cNvSpPr txBox="1">
            <a:spLocks noChangeArrowheads="1"/>
          </p:cNvSpPr>
          <p:nvPr/>
        </p:nvSpPr>
        <p:spPr bwMode="auto">
          <a:xfrm>
            <a:off x="931863" y="1989138"/>
            <a:ext cx="1093787" cy="105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spcAft>
                <a:spcPts val="600"/>
              </a:spcAft>
            </a:pPr>
            <a:r>
              <a:rPr lang="cs-CZ" sz="1800" b="1" dirty="0"/>
              <a:t>Úroková </a:t>
            </a:r>
          </a:p>
          <a:p>
            <a:pPr algn="ctr">
              <a:lnSpc>
                <a:spcPct val="80000"/>
              </a:lnSpc>
              <a:spcAft>
                <a:spcPts val="600"/>
              </a:spcAft>
            </a:pPr>
            <a:r>
              <a:rPr lang="cs-CZ" sz="1800" b="1" dirty="0"/>
              <a:t>míra</a:t>
            </a:r>
          </a:p>
          <a:p>
            <a:pPr algn="ctr">
              <a:lnSpc>
                <a:spcPct val="80000"/>
              </a:lnSpc>
              <a:spcAft>
                <a:spcPts val="600"/>
              </a:spcAft>
            </a:pPr>
            <a:r>
              <a:rPr lang="cs-CZ" sz="1800" b="1" dirty="0"/>
              <a:t>[%]</a:t>
            </a:r>
          </a:p>
        </p:txBody>
      </p:sp>
      <p:sp>
        <p:nvSpPr>
          <p:cNvPr id="35847" name="Text Box 10"/>
          <p:cNvSpPr txBox="1">
            <a:spLocks noChangeArrowheads="1"/>
          </p:cNvSpPr>
          <p:nvPr/>
        </p:nvSpPr>
        <p:spPr bwMode="auto">
          <a:xfrm>
            <a:off x="4073526" y="5089525"/>
            <a:ext cx="496297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ts val="200"/>
              </a:spcBef>
            </a:pPr>
            <a:r>
              <a:rPr lang="cs-CZ" sz="1800" dirty="0"/>
              <a:t>    </a:t>
            </a:r>
            <a:r>
              <a:rPr lang="cs-CZ" sz="1800" b="1" dirty="0"/>
              <a:t>Množství nabízených a </a:t>
            </a:r>
            <a:r>
              <a:rPr lang="cs-CZ" sz="1800" b="1" dirty="0" smtClean="0"/>
              <a:t>poptávaných </a:t>
            </a:r>
            <a:r>
              <a:rPr lang="cs-CZ" sz="1800" b="1" dirty="0"/>
              <a:t>peněz </a:t>
            </a:r>
            <a:r>
              <a:rPr lang="cs-CZ" sz="1800" b="1" dirty="0" smtClean="0"/>
              <a:t>[</a:t>
            </a:r>
            <a:r>
              <a:rPr lang="cs-CZ" sz="1800" b="1" dirty="0"/>
              <a:t>mld. €]</a:t>
            </a:r>
          </a:p>
          <a:p>
            <a:endParaRPr lang="cs-CZ" sz="1600" b="1" dirty="0"/>
          </a:p>
        </p:txBody>
      </p:sp>
      <p:sp>
        <p:nvSpPr>
          <p:cNvPr id="35848" name="Line 11"/>
          <p:cNvSpPr>
            <a:spLocks noChangeShapeType="1"/>
          </p:cNvSpPr>
          <p:nvPr/>
        </p:nvSpPr>
        <p:spPr bwMode="auto">
          <a:xfrm flipH="1">
            <a:off x="4456113" y="2058988"/>
            <a:ext cx="0" cy="30003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49" name="Line 12"/>
          <p:cNvSpPr>
            <a:spLocks noChangeShapeType="1"/>
          </p:cNvSpPr>
          <p:nvPr/>
        </p:nvSpPr>
        <p:spPr bwMode="auto">
          <a:xfrm flipH="1" flipV="1">
            <a:off x="2212975" y="3648075"/>
            <a:ext cx="2243138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5850" name="Text Box 13"/>
          <p:cNvSpPr txBox="1">
            <a:spLocks noChangeArrowheads="1"/>
          </p:cNvSpPr>
          <p:nvPr/>
        </p:nvSpPr>
        <p:spPr bwMode="auto">
          <a:xfrm>
            <a:off x="1252538" y="3471863"/>
            <a:ext cx="1168400" cy="52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cs-CZ" sz="1400" b="1"/>
              <a:t>        </a:t>
            </a:r>
            <a:r>
              <a:rPr lang="cs-CZ" sz="1600" b="1"/>
              <a:t>r</a:t>
            </a:r>
            <a:r>
              <a:rPr lang="cs-CZ" sz="1600" b="1" baseline="-25000"/>
              <a:t>E</a:t>
            </a:r>
            <a:endParaRPr lang="cs-CZ" sz="1600" b="1"/>
          </a:p>
        </p:txBody>
      </p:sp>
      <p:sp>
        <p:nvSpPr>
          <p:cNvPr id="35851" name="Text Box 14"/>
          <p:cNvSpPr txBox="1">
            <a:spLocks noChangeArrowheads="1"/>
          </p:cNvSpPr>
          <p:nvPr/>
        </p:nvSpPr>
        <p:spPr bwMode="auto">
          <a:xfrm>
            <a:off x="1438275" y="5089525"/>
            <a:ext cx="982663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1200"/>
              <a:t>      </a:t>
            </a:r>
            <a:endParaRPr lang="cs-CZ"/>
          </a:p>
        </p:txBody>
      </p:sp>
      <p:sp>
        <p:nvSpPr>
          <p:cNvPr id="35852" name="Text Box 15"/>
          <p:cNvSpPr txBox="1">
            <a:spLocks noChangeArrowheads="1"/>
          </p:cNvSpPr>
          <p:nvPr/>
        </p:nvSpPr>
        <p:spPr bwMode="auto">
          <a:xfrm>
            <a:off x="5625587" y="3358411"/>
            <a:ext cx="1976437" cy="127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ts val="300"/>
              </a:spcBef>
            </a:pPr>
            <a:endParaRPr lang="cs-CZ" sz="1600" b="1" dirty="0"/>
          </a:p>
          <a:p>
            <a:pPr algn="ctr">
              <a:lnSpc>
                <a:spcPct val="90000"/>
              </a:lnSpc>
              <a:spcBef>
                <a:spcPts val="300"/>
              </a:spcBef>
            </a:pPr>
            <a:r>
              <a:rPr lang="cs-CZ" b="1" dirty="0"/>
              <a:t>CELKOVÁ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</a:pPr>
            <a:r>
              <a:rPr lang="cs-CZ" b="1" dirty="0"/>
              <a:t>POPTÁVKA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</a:pPr>
            <a:r>
              <a:rPr lang="cs-CZ" b="1" dirty="0"/>
              <a:t>PO PENĚZÍCH</a:t>
            </a:r>
          </a:p>
        </p:txBody>
      </p:sp>
      <p:sp>
        <p:nvSpPr>
          <p:cNvPr id="35853" name="Rectangle 16"/>
          <p:cNvSpPr>
            <a:spLocks noChangeArrowheads="1"/>
          </p:cNvSpPr>
          <p:nvPr/>
        </p:nvSpPr>
        <p:spPr bwMode="auto">
          <a:xfrm>
            <a:off x="3814763" y="3117850"/>
            <a:ext cx="711200" cy="88265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/>
          <a:lstStyle/>
          <a:p>
            <a:r>
              <a:rPr lang="cs-CZ" sz="1200" b="1"/>
              <a:t>       </a:t>
            </a:r>
            <a:r>
              <a:rPr lang="cs-CZ" sz="1800" b="1"/>
              <a:t>E</a:t>
            </a:r>
          </a:p>
        </p:txBody>
      </p:sp>
      <p:sp>
        <p:nvSpPr>
          <p:cNvPr id="35854" name="Text Box 17"/>
          <p:cNvSpPr txBox="1">
            <a:spLocks noChangeArrowheads="1"/>
          </p:cNvSpPr>
          <p:nvPr/>
        </p:nvSpPr>
        <p:spPr bwMode="auto">
          <a:xfrm>
            <a:off x="4073525" y="5089525"/>
            <a:ext cx="658813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1600" b="1" dirty="0"/>
              <a:t>Q</a:t>
            </a:r>
            <a:r>
              <a:rPr lang="cs-CZ" sz="1600" b="1" baseline="-25000" dirty="0"/>
              <a:t>E</a:t>
            </a:r>
            <a:endParaRPr lang="cs-CZ" sz="1600" b="1" dirty="0"/>
          </a:p>
        </p:txBody>
      </p:sp>
      <p:sp>
        <p:nvSpPr>
          <p:cNvPr id="35855" name="Text Box 18"/>
          <p:cNvSpPr txBox="1">
            <a:spLocks noChangeArrowheads="1"/>
          </p:cNvSpPr>
          <p:nvPr/>
        </p:nvSpPr>
        <p:spPr bwMode="auto">
          <a:xfrm>
            <a:off x="539750" y="5772687"/>
            <a:ext cx="7062274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cs-CZ" sz="1800" b="1" dirty="0"/>
              <a:t>kde:   </a:t>
            </a:r>
            <a:r>
              <a:rPr lang="cs-CZ" sz="1800" b="1" dirty="0" err="1"/>
              <a:t>r</a:t>
            </a:r>
            <a:r>
              <a:rPr lang="cs-CZ" sz="1800" b="1" baseline="-25000" dirty="0" err="1"/>
              <a:t>E</a:t>
            </a:r>
            <a:r>
              <a:rPr lang="cs-CZ" sz="1800" b="1" dirty="0"/>
              <a:t> – rovnovážná úroková míra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cs-CZ" sz="1800" b="1" dirty="0"/>
              <a:t>   </a:t>
            </a:r>
            <a:r>
              <a:rPr lang="cs-CZ" sz="1800" b="1" dirty="0" smtClean="0"/>
              <a:t>       </a:t>
            </a:r>
            <a:r>
              <a:rPr lang="cs-CZ" sz="1800" b="1" dirty="0"/>
              <a:t>Q</a:t>
            </a:r>
            <a:r>
              <a:rPr lang="cs-CZ" sz="1800" b="1" baseline="-25000" dirty="0"/>
              <a:t>E</a:t>
            </a:r>
            <a:r>
              <a:rPr lang="cs-CZ" sz="1800" b="1" dirty="0"/>
              <a:t> – rovnovážný objem úspor a investic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cs-CZ" sz="1800" b="1" dirty="0"/>
              <a:t>     </a:t>
            </a:r>
            <a:r>
              <a:rPr lang="cs-CZ" sz="1800" b="1" dirty="0" smtClean="0"/>
              <a:t>       </a:t>
            </a:r>
            <a:r>
              <a:rPr lang="cs-CZ" sz="1800" b="1" dirty="0"/>
              <a:t>E – bod rovnováhy mezi nabídkou a poptávkou /</a:t>
            </a:r>
            <a:r>
              <a:rPr lang="cs-CZ" sz="1800" b="1" i="1" dirty="0" err="1"/>
              <a:t>equilibrium</a:t>
            </a:r>
            <a:r>
              <a:rPr lang="cs-CZ" sz="1800" b="1" dirty="0"/>
              <a:t>/</a:t>
            </a:r>
          </a:p>
          <a:p>
            <a:endParaRPr lang="cs-CZ" sz="1600" b="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188640"/>
            <a:ext cx="7992690" cy="860698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Poptávka po </a:t>
            </a:r>
            <a:r>
              <a:rPr lang="cs-CZ" sz="4000" b="1" dirty="0" err="1" smtClean="0">
                <a:solidFill>
                  <a:srgbClr val="FFFF00"/>
                </a:solidFill>
                <a:latin typeface="Arial Narrow" panose="020B0606020202030204" pitchFamily="34" charset="0"/>
              </a:rPr>
              <a:t>zapůjčitelných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fondech</a:t>
            </a:r>
          </a:p>
        </p:txBody>
      </p:sp>
      <p:sp>
        <p:nvSpPr>
          <p:cNvPr id="36866" name="Line 5"/>
          <p:cNvSpPr>
            <a:spLocks noChangeShapeType="1"/>
          </p:cNvSpPr>
          <p:nvPr/>
        </p:nvSpPr>
        <p:spPr bwMode="auto">
          <a:xfrm flipH="1">
            <a:off x="1568450" y="2060575"/>
            <a:ext cx="0" cy="357981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867" name="Line 6"/>
          <p:cNvSpPr>
            <a:spLocks noChangeShapeType="1"/>
          </p:cNvSpPr>
          <p:nvPr/>
        </p:nvSpPr>
        <p:spPr bwMode="auto">
          <a:xfrm flipV="1">
            <a:off x="1568450" y="5624513"/>
            <a:ext cx="6964363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36868" name="Line 7"/>
          <p:cNvSpPr>
            <a:spLocks noChangeShapeType="1"/>
          </p:cNvSpPr>
          <p:nvPr/>
        </p:nvSpPr>
        <p:spPr bwMode="auto">
          <a:xfrm>
            <a:off x="1882775" y="2855913"/>
            <a:ext cx="3392488" cy="239236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6869" name="Text Box 8"/>
          <p:cNvSpPr txBox="1">
            <a:spLocks noChangeArrowheads="1"/>
          </p:cNvSpPr>
          <p:nvPr/>
        </p:nvSpPr>
        <p:spPr bwMode="auto">
          <a:xfrm>
            <a:off x="250825" y="2060575"/>
            <a:ext cx="1344613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spcAft>
                <a:spcPts val="600"/>
              </a:spcAft>
            </a:pPr>
            <a:r>
              <a:rPr lang="cs-CZ" sz="1800" b="1" dirty="0"/>
              <a:t>Úroková </a:t>
            </a:r>
          </a:p>
          <a:p>
            <a:pPr algn="ctr">
              <a:lnSpc>
                <a:spcPct val="80000"/>
              </a:lnSpc>
              <a:spcAft>
                <a:spcPts val="600"/>
              </a:spcAft>
            </a:pPr>
            <a:r>
              <a:rPr lang="cs-CZ" sz="1800" b="1" dirty="0"/>
              <a:t>míra </a:t>
            </a:r>
          </a:p>
          <a:p>
            <a:pPr algn="ctr">
              <a:lnSpc>
                <a:spcPct val="80000"/>
              </a:lnSpc>
              <a:spcAft>
                <a:spcPts val="600"/>
              </a:spcAft>
            </a:pPr>
            <a:r>
              <a:rPr lang="cs-CZ" sz="1800" b="1" dirty="0"/>
              <a:t>[%]</a:t>
            </a:r>
          </a:p>
        </p:txBody>
      </p:sp>
      <p:sp>
        <p:nvSpPr>
          <p:cNvPr id="36870" name="Text Box 9"/>
          <p:cNvSpPr txBox="1">
            <a:spLocks noChangeArrowheads="1"/>
          </p:cNvSpPr>
          <p:nvPr/>
        </p:nvSpPr>
        <p:spPr bwMode="auto">
          <a:xfrm>
            <a:off x="2214563" y="2684463"/>
            <a:ext cx="6678612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cs-CZ" sz="1400" b="1" dirty="0"/>
              <a:t> </a:t>
            </a:r>
            <a:r>
              <a:rPr lang="cs-CZ" b="1" dirty="0"/>
              <a:t>POPTÁVKA</a:t>
            </a:r>
            <a:r>
              <a:rPr lang="cs-CZ" sz="1800" b="1" dirty="0"/>
              <a:t> </a:t>
            </a:r>
            <a:r>
              <a:rPr lang="cs-CZ" sz="1800" b="1" baseline="-25000" dirty="0"/>
              <a:t>CELKOVÁ  </a:t>
            </a:r>
            <a:r>
              <a:rPr lang="cs-CZ" sz="1800" b="1" dirty="0"/>
              <a:t>= POPTÁVKA </a:t>
            </a:r>
            <a:r>
              <a:rPr lang="cs-CZ" sz="1800" b="1" baseline="-25000" dirty="0"/>
              <a:t>Spotřebitelská</a:t>
            </a:r>
          </a:p>
          <a:p>
            <a:r>
              <a:rPr lang="cs-CZ" sz="1800" b="1" baseline="-25000" dirty="0"/>
              <a:t>                                                             </a:t>
            </a:r>
            <a:r>
              <a:rPr lang="cs-CZ" sz="1800" b="1" baseline="-25000" dirty="0" smtClean="0"/>
              <a:t>  </a:t>
            </a:r>
            <a:r>
              <a:rPr lang="cs-CZ" sz="1800" b="1" dirty="0" smtClean="0"/>
              <a:t>+</a:t>
            </a:r>
            <a:r>
              <a:rPr lang="cs-CZ" sz="1800" b="1" baseline="-25000" dirty="0" smtClean="0"/>
              <a:t>  </a:t>
            </a:r>
            <a:r>
              <a:rPr lang="cs-CZ" sz="1800" b="1" dirty="0"/>
              <a:t>POPTÁVKA </a:t>
            </a:r>
            <a:r>
              <a:rPr lang="cs-CZ" sz="1800" b="1" baseline="-25000" dirty="0"/>
              <a:t>Podniků</a:t>
            </a:r>
          </a:p>
          <a:p>
            <a:r>
              <a:rPr lang="cs-CZ" sz="1800" b="1" baseline="-25000" dirty="0"/>
              <a:t>                                                             </a:t>
            </a:r>
            <a:r>
              <a:rPr lang="cs-CZ" sz="1800" b="1" baseline="-25000" dirty="0" smtClean="0"/>
              <a:t>  </a:t>
            </a:r>
            <a:r>
              <a:rPr lang="cs-CZ" sz="1800" b="1" dirty="0" smtClean="0"/>
              <a:t>+</a:t>
            </a:r>
            <a:r>
              <a:rPr lang="cs-CZ" sz="1800" b="1" baseline="-25000" dirty="0" smtClean="0"/>
              <a:t> </a:t>
            </a:r>
            <a:r>
              <a:rPr lang="cs-CZ" sz="1800" b="1" dirty="0"/>
              <a:t>POPTÁVKA </a:t>
            </a:r>
            <a:r>
              <a:rPr lang="cs-CZ" sz="1800" b="1" baseline="-25000" dirty="0"/>
              <a:t>Vlády</a:t>
            </a:r>
          </a:p>
          <a:p>
            <a:r>
              <a:rPr lang="cs-CZ" sz="1800" b="1" baseline="-25000" dirty="0"/>
              <a:t>                                                             </a:t>
            </a:r>
            <a:r>
              <a:rPr lang="cs-CZ" sz="1800" b="1" baseline="-25000" dirty="0" smtClean="0"/>
              <a:t>  </a:t>
            </a:r>
            <a:r>
              <a:rPr lang="cs-CZ" sz="1800" b="1" dirty="0" smtClean="0"/>
              <a:t>+</a:t>
            </a:r>
            <a:r>
              <a:rPr lang="cs-CZ" sz="1800" b="1" baseline="-25000" dirty="0" smtClean="0"/>
              <a:t>  </a:t>
            </a:r>
            <a:r>
              <a:rPr lang="cs-CZ" sz="1800" b="1" dirty="0"/>
              <a:t>POPTÁVKA </a:t>
            </a:r>
            <a:r>
              <a:rPr lang="cs-CZ" sz="1800" b="1" baseline="-25000" dirty="0"/>
              <a:t>Zahraniční</a:t>
            </a:r>
            <a:r>
              <a:rPr lang="cs-CZ" sz="1800" b="1" dirty="0"/>
              <a:t>                       </a:t>
            </a:r>
          </a:p>
        </p:txBody>
      </p:sp>
      <p:sp>
        <p:nvSpPr>
          <p:cNvPr id="36871" name="Text Box 10"/>
          <p:cNvSpPr txBox="1">
            <a:spLocks noChangeArrowheads="1"/>
          </p:cNvSpPr>
          <p:nvPr/>
        </p:nvSpPr>
        <p:spPr bwMode="auto">
          <a:xfrm>
            <a:off x="2697163" y="5640388"/>
            <a:ext cx="5907087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ts val="200"/>
              </a:spcBef>
              <a:spcAft>
                <a:spcPts val="600"/>
              </a:spcAft>
            </a:pPr>
            <a:r>
              <a:rPr lang="cs-CZ" sz="1800" dirty="0"/>
              <a:t>    </a:t>
            </a:r>
            <a:r>
              <a:rPr lang="cs-CZ" sz="1800" b="1" dirty="0"/>
              <a:t>Velikost poptávky po </a:t>
            </a:r>
            <a:r>
              <a:rPr lang="cs-CZ" sz="1800" b="1" dirty="0" err="1"/>
              <a:t>zapůjčitelných</a:t>
            </a:r>
            <a:r>
              <a:rPr lang="cs-CZ" sz="1800" b="1" dirty="0"/>
              <a:t> fondech </a:t>
            </a:r>
            <a:r>
              <a:rPr lang="cs-CZ" sz="1800" b="1" dirty="0" smtClean="0"/>
              <a:t>[</a:t>
            </a:r>
            <a:r>
              <a:rPr lang="cs-CZ" sz="1800" b="1" dirty="0"/>
              <a:t>mld. €]</a:t>
            </a:r>
          </a:p>
          <a:p>
            <a:endParaRPr lang="cs-CZ" sz="1600" b="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423275" cy="792163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Nabídka </a:t>
            </a:r>
            <a:r>
              <a:rPr lang="cs-CZ" sz="4000" b="1" dirty="0" err="1" smtClean="0">
                <a:solidFill>
                  <a:srgbClr val="FFFF00"/>
                </a:solidFill>
                <a:latin typeface="Arial Narrow" panose="020B0606020202030204" pitchFamily="34" charset="0"/>
              </a:rPr>
              <a:t>zapůjčitelných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fondů </a:t>
            </a:r>
          </a:p>
        </p:txBody>
      </p:sp>
      <p:grpSp>
        <p:nvGrpSpPr>
          <p:cNvPr id="37890" name="Group 12"/>
          <p:cNvGrpSpPr>
            <a:grpSpLocks/>
          </p:cNvGrpSpPr>
          <p:nvPr/>
        </p:nvGrpSpPr>
        <p:grpSpPr bwMode="auto">
          <a:xfrm>
            <a:off x="250825" y="1844675"/>
            <a:ext cx="10442575" cy="4788198"/>
            <a:chOff x="521" y="1162"/>
            <a:chExt cx="6215" cy="2831"/>
          </a:xfrm>
        </p:grpSpPr>
        <p:sp>
          <p:nvSpPr>
            <p:cNvPr id="37891" name="Line 5"/>
            <p:cNvSpPr>
              <a:spLocks noChangeShapeType="1"/>
            </p:cNvSpPr>
            <p:nvPr/>
          </p:nvSpPr>
          <p:spPr bwMode="auto">
            <a:xfrm flipV="1">
              <a:off x="1645" y="1570"/>
              <a:ext cx="1659" cy="161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892" name="Text Box 6"/>
            <p:cNvSpPr txBox="1">
              <a:spLocks noChangeArrowheads="1"/>
            </p:cNvSpPr>
            <p:nvPr/>
          </p:nvSpPr>
          <p:spPr bwMode="auto">
            <a:xfrm>
              <a:off x="521" y="1162"/>
              <a:ext cx="792" cy="8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800" b="1" dirty="0"/>
                <a:t>Úroková </a:t>
              </a:r>
            </a:p>
            <a:p>
              <a:pPr algn="ctr"/>
              <a:r>
                <a:rPr lang="cs-CZ" sz="1800" b="1" dirty="0"/>
                <a:t>míra</a:t>
              </a:r>
            </a:p>
            <a:p>
              <a:pPr algn="ctr"/>
              <a:r>
                <a:rPr lang="cs-CZ" sz="1800" b="1" dirty="0"/>
                <a:t>[%]</a:t>
              </a:r>
            </a:p>
          </p:txBody>
        </p:sp>
        <p:sp>
          <p:nvSpPr>
            <p:cNvPr id="37893" name="Text Box 7"/>
            <p:cNvSpPr txBox="1">
              <a:spLocks noChangeArrowheads="1"/>
            </p:cNvSpPr>
            <p:nvPr/>
          </p:nvSpPr>
          <p:spPr bwMode="auto">
            <a:xfrm>
              <a:off x="2279" y="3546"/>
              <a:ext cx="3299" cy="4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>
                <a:spcBef>
                  <a:spcPts val="600"/>
                </a:spcBef>
              </a:pPr>
              <a:r>
                <a:rPr lang="cs-CZ" sz="1800" dirty="0"/>
                <a:t>        </a:t>
              </a:r>
              <a:r>
                <a:rPr lang="cs-CZ" sz="1800" b="1" dirty="0"/>
                <a:t>Velikost nabídky </a:t>
              </a:r>
              <a:r>
                <a:rPr lang="cs-CZ" sz="1800" b="1" dirty="0" err="1"/>
                <a:t>zapůjčitelných</a:t>
              </a:r>
              <a:r>
                <a:rPr lang="cs-CZ" sz="1800" b="1" dirty="0"/>
                <a:t> fondů </a:t>
              </a:r>
              <a:r>
                <a:rPr lang="cs-CZ" sz="1800" b="1" dirty="0" smtClean="0"/>
                <a:t> </a:t>
              </a:r>
              <a:r>
                <a:rPr lang="cs-CZ" sz="1800" b="1" dirty="0"/>
                <a:t>[mld. €]</a:t>
              </a:r>
            </a:p>
            <a:p>
              <a:endParaRPr lang="cs-CZ" sz="1800" b="1" dirty="0"/>
            </a:p>
          </p:txBody>
        </p:sp>
        <p:sp>
          <p:nvSpPr>
            <p:cNvPr id="37894" name="Text Box 8"/>
            <p:cNvSpPr txBox="1">
              <a:spLocks noChangeArrowheads="1"/>
            </p:cNvSpPr>
            <p:nvPr/>
          </p:nvSpPr>
          <p:spPr bwMode="auto">
            <a:xfrm>
              <a:off x="2336" y="2296"/>
              <a:ext cx="4400" cy="1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cs-CZ" b="1" dirty="0"/>
                <a:t>             NABÍDKA </a:t>
              </a:r>
              <a:r>
                <a:rPr lang="cs-CZ" sz="1800" b="1" baseline="-25000" dirty="0"/>
                <a:t>CELKOVÁ</a:t>
              </a:r>
              <a:r>
                <a:rPr lang="cs-CZ" sz="1800" b="1" dirty="0"/>
                <a:t>  =</a:t>
              </a:r>
            </a:p>
            <a:p>
              <a:pPr>
                <a:spcBef>
                  <a:spcPts val="600"/>
                </a:spcBef>
              </a:pPr>
              <a:r>
                <a:rPr lang="cs-CZ" sz="1800" b="1" dirty="0"/>
                <a:t>        =     Domácí úspory   </a:t>
              </a:r>
            </a:p>
            <a:p>
              <a:r>
                <a:rPr lang="cs-CZ" sz="1800" b="1" dirty="0"/>
                <a:t>        +     </a:t>
              </a:r>
              <a:r>
                <a:rPr lang="cs-CZ" sz="1800" b="1" dirty="0" err="1"/>
                <a:t>Odtezaurování</a:t>
              </a:r>
              <a:r>
                <a:rPr lang="cs-CZ" sz="1800" b="1" dirty="0"/>
                <a:t>  peněžních zůstatků  </a:t>
              </a:r>
            </a:p>
            <a:p>
              <a:r>
                <a:rPr lang="cs-CZ" sz="1800" b="1" dirty="0"/>
                <a:t>        +     Nově vytvořené peníze bankovním sektorem  </a:t>
              </a:r>
            </a:p>
            <a:p>
              <a:r>
                <a:rPr lang="cs-CZ" sz="1800" b="1" dirty="0"/>
                <a:t>        +     Zahraniční nabídka </a:t>
              </a:r>
              <a:r>
                <a:rPr lang="cs-CZ" sz="1800" b="1" dirty="0" err="1"/>
                <a:t>zapůjčitelných</a:t>
              </a:r>
              <a:r>
                <a:rPr lang="cs-CZ" sz="1800" b="1" dirty="0"/>
                <a:t> fondů</a:t>
              </a:r>
            </a:p>
          </p:txBody>
        </p:sp>
        <p:sp>
          <p:nvSpPr>
            <p:cNvPr id="37895" name="Line 9"/>
            <p:cNvSpPr>
              <a:spLocks noChangeShapeType="1"/>
            </p:cNvSpPr>
            <p:nvPr/>
          </p:nvSpPr>
          <p:spPr bwMode="auto">
            <a:xfrm>
              <a:off x="1282" y="3506"/>
              <a:ext cx="4168" cy="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896" name="Line 10"/>
            <p:cNvSpPr>
              <a:spLocks noChangeShapeType="1"/>
            </p:cNvSpPr>
            <p:nvPr/>
          </p:nvSpPr>
          <p:spPr bwMode="auto">
            <a:xfrm flipV="1">
              <a:off x="1282" y="1162"/>
              <a:ext cx="1" cy="23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897" name="Rectangle 11"/>
            <p:cNvSpPr>
              <a:spLocks noChangeArrowheads="1"/>
            </p:cNvSpPr>
            <p:nvPr/>
          </p:nvSpPr>
          <p:spPr bwMode="auto">
            <a:xfrm>
              <a:off x="1077" y="3557"/>
              <a:ext cx="355" cy="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/>
                <a:t>  </a:t>
              </a:r>
              <a:endParaRPr lang="cs-CZ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7" y="260350"/>
            <a:ext cx="7704856" cy="122341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Rovnováha podle úrokové teorie </a:t>
            </a:r>
            <a:r>
              <a:rPr lang="cs-CZ" sz="4000" b="1" dirty="0" err="1" smtClean="0">
                <a:solidFill>
                  <a:srgbClr val="FFFF00"/>
                </a:solidFill>
                <a:latin typeface="Arial Narrow" panose="020B0606020202030204" pitchFamily="34" charset="0"/>
              </a:rPr>
              <a:t>zapůjčitelných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fondů </a:t>
            </a:r>
          </a:p>
        </p:txBody>
      </p:sp>
      <p:grpSp>
        <p:nvGrpSpPr>
          <p:cNvPr id="38914" name="Group 4"/>
          <p:cNvGrpSpPr>
            <a:grpSpLocks/>
          </p:cNvGrpSpPr>
          <p:nvPr/>
        </p:nvGrpSpPr>
        <p:grpSpPr bwMode="auto">
          <a:xfrm>
            <a:off x="468313" y="1762125"/>
            <a:ext cx="7992119" cy="4961228"/>
            <a:chOff x="2241" y="2104"/>
            <a:chExt cx="7740" cy="3832"/>
          </a:xfrm>
        </p:grpSpPr>
        <p:sp>
          <p:nvSpPr>
            <p:cNvPr id="38915" name="Line 5"/>
            <p:cNvSpPr>
              <a:spLocks noChangeShapeType="1"/>
            </p:cNvSpPr>
            <p:nvPr/>
          </p:nvSpPr>
          <p:spPr bwMode="auto">
            <a:xfrm>
              <a:off x="3681" y="2104"/>
              <a:ext cx="0" cy="321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8916" name="Line 6"/>
            <p:cNvSpPr>
              <a:spLocks noChangeShapeType="1"/>
            </p:cNvSpPr>
            <p:nvPr/>
          </p:nvSpPr>
          <p:spPr bwMode="auto">
            <a:xfrm flipV="1">
              <a:off x="3681" y="5320"/>
              <a:ext cx="63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8917" name="Line 7"/>
            <p:cNvSpPr>
              <a:spLocks noChangeShapeType="1"/>
            </p:cNvSpPr>
            <p:nvPr/>
          </p:nvSpPr>
          <p:spPr bwMode="auto">
            <a:xfrm flipV="1">
              <a:off x="4221" y="2584"/>
              <a:ext cx="2340" cy="198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8918" name="Text Box 8"/>
            <p:cNvSpPr txBox="1">
              <a:spLocks noChangeArrowheads="1"/>
            </p:cNvSpPr>
            <p:nvPr/>
          </p:nvSpPr>
          <p:spPr bwMode="auto">
            <a:xfrm>
              <a:off x="2241" y="2164"/>
              <a:ext cx="1467" cy="1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800" b="1" dirty="0"/>
                <a:t>Úroková </a:t>
              </a:r>
            </a:p>
            <a:p>
              <a:pPr algn="ctr"/>
              <a:r>
                <a:rPr lang="cs-CZ" sz="1800" b="1" dirty="0"/>
                <a:t>míra</a:t>
              </a:r>
            </a:p>
            <a:p>
              <a:pPr algn="ctr"/>
              <a:r>
                <a:rPr lang="cs-CZ" sz="1800" b="1" dirty="0"/>
                <a:t>[%]</a:t>
              </a:r>
            </a:p>
          </p:txBody>
        </p:sp>
        <p:sp>
          <p:nvSpPr>
            <p:cNvPr id="38919" name="Text Box 9"/>
            <p:cNvSpPr txBox="1">
              <a:spLocks noChangeArrowheads="1"/>
            </p:cNvSpPr>
            <p:nvPr/>
          </p:nvSpPr>
          <p:spPr bwMode="auto">
            <a:xfrm>
              <a:off x="6534" y="2441"/>
              <a:ext cx="2880" cy="8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5000"/>
                </a:lnSpc>
                <a:spcBef>
                  <a:spcPts val="300"/>
                </a:spcBef>
              </a:pPr>
              <a:r>
                <a:rPr lang="cs-CZ" b="1" dirty="0"/>
                <a:t>CELKOVÁ NABÍDKA  ZAPŮJČITELNÝCH FONDŮ</a:t>
              </a:r>
            </a:p>
          </p:txBody>
        </p:sp>
        <p:sp>
          <p:nvSpPr>
            <p:cNvPr id="38920" name="Text Box 10"/>
            <p:cNvSpPr txBox="1">
              <a:spLocks noChangeArrowheads="1"/>
            </p:cNvSpPr>
            <p:nvPr/>
          </p:nvSpPr>
          <p:spPr bwMode="auto">
            <a:xfrm>
              <a:off x="6021" y="5396"/>
              <a:ext cx="3960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/>
              <a:r>
                <a:rPr lang="cs-CZ" sz="1800" b="1" dirty="0"/>
                <a:t>Objem </a:t>
              </a:r>
              <a:r>
                <a:rPr lang="cs-CZ" sz="1800" b="1" dirty="0" err="1"/>
                <a:t>zapůjčitelných</a:t>
              </a:r>
              <a:r>
                <a:rPr lang="cs-CZ" sz="1800" b="1" dirty="0"/>
                <a:t> fondů  </a:t>
              </a:r>
              <a:r>
                <a:rPr lang="cs-CZ" sz="1800" b="1" dirty="0" smtClean="0"/>
                <a:t>[</a:t>
              </a:r>
              <a:r>
                <a:rPr lang="cs-CZ" sz="1800" b="1" dirty="0"/>
                <a:t>mld. €</a:t>
              </a:r>
              <a:r>
                <a:rPr lang="cs-CZ" sz="1800" b="1" dirty="0" smtClean="0"/>
                <a:t>]</a:t>
              </a:r>
              <a:endParaRPr lang="cs-CZ" sz="1800" b="1" dirty="0"/>
            </a:p>
          </p:txBody>
        </p:sp>
        <p:sp>
          <p:nvSpPr>
            <p:cNvPr id="38921" name="Line 11"/>
            <p:cNvSpPr>
              <a:spLocks noChangeShapeType="1"/>
            </p:cNvSpPr>
            <p:nvPr/>
          </p:nvSpPr>
          <p:spPr bwMode="auto">
            <a:xfrm>
              <a:off x="4221" y="2644"/>
              <a:ext cx="3240" cy="213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8922" name="Text Box 12"/>
            <p:cNvSpPr txBox="1">
              <a:spLocks noChangeArrowheads="1"/>
            </p:cNvSpPr>
            <p:nvPr/>
          </p:nvSpPr>
          <p:spPr bwMode="auto">
            <a:xfrm>
              <a:off x="6561" y="3880"/>
              <a:ext cx="3060" cy="8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5000"/>
                </a:lnSpc>
                <a:spcBef>
                  <a:spcPts val="600"/>
                </a:spcBef>
              </a:pPr>
              <a:r>
                <a:rPr lang="cs-CZ" sz="1200" b="1" dirty="0"/>
                <a:t> </a:t>
              </a:r>
              <a:r>
                <a:rPr lang="cs-CZ" sz="1800" b="1" dirty="0"/>
                <a:t>CELKOVÁ POPTÁVKA </a:t>
              </a:r>
              <a:r>
                <a:rPr lang="cs-CZ" sz="1800" b="1" dirty="0" smtClean="0"/>
                <a:t>  PO ZAPŮJČITELNÝCH </a:t>
              </a:r>
              <a:r>
                <a:rPr lang="cs-CZ" sz="1800" b="1" dirty="0"/>
                <a:t>FONDECH</a:t>
              </a:r>
            </a:p>
          </p:txBody>
        </p:sp>
        <p:sp>
          <p:nvSpPr>
            <p:cNvPr id="38923" name="Line 13"/>
            <p:cNvSpPr>
              <a:spLocks noChangeShapeType="1"/>
            </p:cNvSpPr>
            <p:nvPr/>
          </p:nvSpPr>
          <p:spPr bwMode="auto">
            <a:xfrm flipH="1">
              <a:off x="5481" y="3484"/>
              <a:ext cx="0" cy="18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8924" name="Line 14"/>
            <p:cNvSpPr>
              <a:spLocks noChangeShapeType="1"/>
            </p:cNvSpPr>
            <p:nvPr/>
          </p:nvSpPr>
          <p:spPr bwMode="auto">
            <a:xfrm flipH="1">
              <a:off x="3681" y="3484"/>
              <a:ext cx="1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8925" name="Text Box 15"/>
            <p:cNvSpPr txBox="1">
              <a:spLocks noChangeArrowheads="1"/>
            </p:cNvSpPr>
            <p:nvPr/>
          </p:nvSpPr>
          <p:spPr bwMode="auto">
            <a:xfrm>
              <a:off x="2624" y="3161"/>
              <a:ext cx="1355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300"/>
                </a:spcBef>
              </a:pPr>
              <a:r>
                <a:rPr lang="cs-CZ" sz="1200" b="1"/>
                <a:t>  </a:t>
              </a:r>
              <a:r>
                <a:rPr lang="cs-CZ" sz="1600" b="1"/>
                <a:t>r</a:t>
              </a:r>
              <a:r>
                <a:rPr lang="cs-CZ" sz="1600" b="1" baseline="-25000"/>
                <a:t>E</a:t>
              </a:r>
              <a:endParaRPr lang="cs-CZ" sz="1600" b="1"/>
            </a:p>
          </p:txBody>
        </p:sp>
        <p:sp>
          <p:nvSpPr>
            <p:cNvPr id="38926" name="Text Box 16"/>
            <p:cNvSpPr txBox="1">
              <a:spLocks noChangeArrowheads="1"/>
            </p:cNvSpPr>
            <p:nvPr/>
          </p:nvSpPr>
          <p:spPr bwMode="auto">
            <a:xfrm>
              <a:off x="4981" y="5396"/>
              <a:ext cx="1034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600" b="1"/>
                <a:t>Q</a:t>
              </a:r>
              <a:r>
                <a:rPr lang="cs-CZ" sz="1600" b="1" baseline="-25000"/>
                <a:t>E</a:t>
              </a:r>
              <a:endParaRPr lang="cs-CZ" sz="1600" b="1"/>
            </a:p>
          </p:txBody>
        </p:sp>
        <p:sp>
          <p:nvSpPr>
            <p:cNvPr id="38927" name="Rectangle 17"/>
            <p:cNvSpPr>
              <a:spLocks noChangeArrowheads="1"/>
            </p:cNvSpPr>
            <p:nvPr/>
          </p:nvSpPr>
          <p:spPr bwMode="auto">
            <a:xfrm>
              <a:off x="5121" y="2981"/>
              <a:ext cx="722" cy="4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600"/>
                </a:spcBef>
              </a:pPr>
              <a:r>
                <a:rPr lang="cs-CZ" sz="1200" b="1"/>
                <a:t> </a:t>
              </a:r>
              <a:r>
                <a:rPr lang="cs-CZ" sz="1800" b="1"/>
                <a:t>E</a:t>
              </a:r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8529"/>
            <a:ext cx="7344420" cy="1117689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Právní vymezení cenných papírů </a:t>
            </a:r>
          </a:p>
        </p:txBody>
      </p:sp>
      <p:grpSp>
        <p:nvGrpSpPr>
          <p:cNvPr id="382978" name="Group 9"/>
          <p:cNvGrpSpPr>
            <a:grpSpLocks/>
          </p:cNvGrpSpPr>
          <p:nvPr/>
        </p:nvGrpSpPr>
        <p:grpSpPr bwMode="auto">
          <a:xfrm>
            <a:off x="950913" y="1589088"/>
            <a:ext cx="7653337" cy="5008562"/>
            <a:chOff x="599" y="1001"/>
            <a:chExt cx="4821" cy="3155"/>
          </a:xfrm>
        </p:grpSpPr>
        <p:pic>
          <p:nvPicPr>
            <p:cNvPr id="382979" name="Picture 5" descr="obrázek Olda pokus"/>
            <p:cNvPicPr>
              <a:picLocks noChangeAspect="1" noChangeArrowheads="1"/>
            </p:cNvPicPr>
            <p:nvPr/>
          </p:nvPicPr>
          <p:blipFill>
            <a:blip r:embed="rId2"/>
            <a:srcRect l="2368" t="633" r="7106" b="17101"/>
            <a:stretch>
              <a:fillRect/>
            </a:stretch>
          </p:blipFill>
          <p:spPr bwMode="auto">
            <a:xfrm>
              <a:off x="599" y="1001"/>
              <a:ext cx="4821" cy="3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2038" name="Text Box 6"/>
            <p:cNvSpPr txBox="1">
              <a:spLocks noChangeArrowheads="1"/>
            </p:cNvSpPr>
            <p:nvPr/>
          </p:nvSpPr>
          <p:spPr bwMode="auto">
            <a:xfrm>
              <a:off x="2400" y="1368"/>
              <a:ext cx="2310" cy="1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cs-CZ" sz="2200" b="1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   </a:t>
              </a:r>
              <a:r>
                <a:rPr lang="cs-CZ" sz="32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Nástroje </a:t>
              </a:r>
              <a:r>
                <a:rPr lang="cs-CZ" sz="3200" dirty="0">
                  <a:solidFill>
                    <a:schemeClr val="bg2"/>
                  </a:solidFill>
                </a:rPr>
                <a:t>           </a:t>
              </a:r>
            </a:p>
            <a:p>
              <a:pPr algn="just"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cs-CZ" sz="3200" dirty="0">
                  <a:solidFill>
                    <a:schemeClr val="bg2"/>
                  </a:solidFill>
                </a:rPr>
                <a:t>          </a:t>
              </a:r>
              <a:r>
                <a:rPr lang="cs-CZ" sz="3200" dirty="0" smtClean="0">
                  <a:solidFill>
                    <a:schemeClr val="bg2"/>
                  </a:solidFill>
                </a:rPr>
                <a:t>   </a:t>
              </a:r>
              <a:r>
                <a:rPr lang="cs-CZ" sz="32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finančního </a:t>
              </a:r>
              <a:endParaRPr lang="cs-CZ" sz="3200" dirty="0">
                <a:solidFill>
                  <a:schemeClr val="bg2"/>
                </a:solidFill>
              </a:endParaRPr>
            </a:p>
            <a:p>
              <a:pPr algn="just">
                <a:spcBef>
                  <a:spcPts val="600"/>
                </a:spcBef>
                <a:spcAft>
                  <a:spcPts val="600"/>
                </a:spcAft>
                <a:defRPr/>
              </a:pPr>
              <a:r>
                <a:rPr lang="cs-CZ" sz="3200" dirty="0">
                  <a:solidFill>
                    <a:schemeClr val="bg2"/>
                  </a:solidFill>
                </a:rPr>
                <a:t>                         </a:t>
              </a:r>
              <a:r>
                <a:rPr lang="cs-CZ" sz="3200" dirty="0" smtClean="0">
                  <a:solidFill>
                    <a:schemeClr val="bg2"/>
                  </a:solidFill>
                </a:rPr>
                <a:t> </a:t>
              </a:r>
              <a:r>
                <a:rPr lang="cs-CZ" sz="32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trhu</a:t>
              </a:r>
              <a:endParaRPr lang="cs-CZ" sz="3200" dirty="0">
                <a:solidFill>
                  <a:schemeClr val="bg2"/>
                </a:solidFill>
              </a:endParaRPr>
            </a:p>
          </p:txBody>
        </p:sp>
        <p:sp>
          <p:nvSpPr>
            <p:cNvPr id="382981" name="Text Box 7"/>
            <p:cNvSpPr txBox="1">
              <a:spLocks noChangeArrowheads="1"/>
            </p:cNvSpPr>
            <p:nvPr/>
          </p:nvSpPr>
          <p:spPr bwMode="auto">
            <a:xfrm>
              <a:off x="1682" y="2384"/>
              <a:ext cx="2072" cy="8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300"/>
                </a:spcBef>
              </a:pPr>
              <a:r>
                <a:rPr lang="cs-CZ" sz="3200" b="1" dirty="0">
                  <a:solidFill>
                    <a:schemeClr val="bg2"/>
                  </a:solidFill>
                </a:rPr>
                <a:t>Cenné </a:t>
              </a:r>
              <a:r>
                <a:rPr lang="cs-CZ" sz="3200" b="1" dirty="0" smtClean="0">
                  <a:solidFill>
                    <a:schemeClr val="bg2"/>
                  </a:solidFill>
                </a:rPr>
                <a:t>papíry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cs-CZ" sz="3200" b="1" dirty="0" smtClean="0">
                  <a:solidFill>
                    <a:schemeClr val="bg2"/>
                  </a:solidFill>
                </a:rPr>
                <a:t>finančního trhu</a:t>
              </a:r>
              <a:endParaRPr lang="cs-CZ" sz="3200" dirty="0">
                <a:solidFill>
                  <a:schemeClr val="bg2"/>
                </a:solidFill>
              </a:endParaRPr>
            </a:p>
          </p:txBody>
        </p:sp>
        <p:sp>
          <p:nvSpPr>
            <p:cNvPr id="172040" name="Text Box 8"/>
            <p:cNvSpPr txBox="1">
              <a:spLocks noChangeArrowheads="1"/>
            </p:cNvSpPr>
            <p:nvPr/>
          </p:nvSpPr>
          <p:spPr bwMode="auto">
            <a:xfrm>
              <a:off x="599" y="2592"/>
              <a:ext cx="1992" cy="1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ts val="300"/>
                </a:spcBef>
                <a:defRPr/>
              </a:pPr>
              <a:r>
                <a:rPr lang="cs-CZ" sz="1600" b="1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cs-CZ" sz="2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Ostatní</a:t>
              </a:r>
            </a:p>
            <a:p>
              <a:pPr>
                <a:spcBef>
                  <a:spcPts val="300"/>
                </a:spcBef>
                <a:defRPr/>
              </a:pPr>
              <a:r>
                <a:rPr lang="cs-CZ" sz="2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  </a:t>
              </a:r>
              <a:r>
                <a:rPr lang="cs-CZ" sz="28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 druhy</a:t>
              </a:r>
              <a:endParaRPr lang="cs-CZ" sz="2800" b="1" dirty="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  <a:p>
              <a:pPr>
                <a:spcBef>
                  <a:spcPts val="300"/>
                </a:spcBef>
                <a:defRPr/>
              </a:pPr>
              <a:r>
                <a:rPr lang="cs-CZ" sz="2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      </a:t>
              </a:r>
              <a:r>
                <a:rPr lang="cs-CZ" sz="28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 cenných</a:t>
              </a:r>
              <a:endParaRPr lang="cs-CZ" sz="2800" b="1" dirty="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  <a:p>
              <a:pPr lvl="1" algn="just">
                <a:spcBef>
                  <a:spcPts val="300"/>
                </a:spcBef>
                <a:defRPr/>
              </a:pPr>
              <a:r>
                <a:rPr lang="cs-CZ" sz="2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       </a:t>
              </a:r>
              <a:r>
                <a:rPr lang="cs-CZ" sz="28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   </a:t>
              </a:r>
              <a:r>
                <a:rPr lang="cs-CZ" sz="28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 papírů</a:t>
              </a:r>
              <a:endParaRPr lang="cs-CZ" sz="2800" dirty="0">
                <a:solidFill>
                  <a:schemeClr val="bg2"/>
                </a:solidFill>
              </a:endParaRPr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4213" y="116633"/>
            <a:ext cx="7772400" cy="720080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b="1" dirty="0" err="1" smtClean="0">
                <a:solidFill>
                  <a:srgbClr val="FFFF00"/>
                </a:solidFill>
                <a:latin typeface="Arial Narrow" panose="020B0606020202030204" pitchFamily="34" charset="0"/>
              </a:rPr>
              <a:t>Dvousektorový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tokový diagram</a:t>
            </a:r>
          </a:p>
        </p:txBody>
      </p:sp>
      <p:sp>
        <p:nvSpPr>
          <p:cNvPr id="17410" name="AutoShape 1029"/>
          <p:cNvSpPr>
            <a:spLocks noChangeArrowheads="1"/>
          </p:cNvSpPr>
          <p:nvPr/>
        </p:nvSpPr>
        <p:spPr bwMode="auto">
          <a:xfrm>
            <a:off x="788988" y="2565400"/>
            <a:ext cx="1262062" cy="2616200"/>
          </a:xfrm>
          <a:prstGeom prst="octagon">
            <a:avLst>
              <a:gd name="adj" fmla="val 29287"/>
            </a:avLst>
          </a:prstGeom>
          <a:solidFill>
            <a:srgbClr val="FFFFFF">
              <a:alpha val="0"/>
            </a:srgbClr>
          </a:solidFill>
          <a:ln w="25400">
            <a:solidFill>
              <a:srgbClr val="000000"/>
            </a:solidFill>
            <a:prstDash val="sysDot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7411" name="Rectangle 1030"/>
          <p:cNvSpPr>
            <a:spLocks noChangeArrowheads="1"/>
          </p:cNvSpPr>
          <p:nvPr/>
        </p:nvSpPr>
        <p:spPr bwMode="auto">
          <a:xfrm>
            <a:off x="1903413" y="3054350"/>
            <a:ext cx="2473325" cy="1655763"/>
          </a:xfrm>
          <a:prstGeom prst="rect">
            <a:avLst/>
          </a:prstGeom>
          <a:solidFill>
            <a:srgbClr val="FF99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tIns="75600" bIns="82800" anchor="ctr" anchorCtr="1"/>
          <a:lstStyle/>
          <a:p>
            <a:pPr algn="ctr"/>
            <a:r>
              <a:rPr lang="cs-CZ" sz="2600" b="1" dirty="0">
                <a:solidFill>
                  <a:schemeClr val="bg2"/>
                </a:solidFill>
              </a:rPr>
              <a:t>Produkční</a:t>
            </a:r>
          </a:p>
          <a:p>
            <a:pPr algn="ctr"/>
            <a:r>
              <a:rPr lang="cs-CZ" sz="2600" b="1" dirty="0">
                <a:solidFill>
                  <a:schemeClr val="bg2"/>
                </a:solidFill>
              </a:rPr>
              <a:t>jednotky</a:t>
            </a:r>
          </a:p>
          <a:p>
            <a:pPr algn="ctr">
              <a:spcBef>
                <a:spcPts val="1500"/>
              </a:spcBef>
            </a:pPr>
            <a:r>
              <a:rPr lang="cs-CZ" sz="1400" b="1" dirty="0">
                <a:solidFill>
                  <a:schemeClr val="bg2"/>
                </a:solidFill>
              </a:rPr>
              <a:t>/Firmy/</a:t>
            </a:r>
            <a:endParaRPr lang="cs-CZ" sz="1400" dirty="0">
              <a:solidFill>
                <a:schemeClr val="bg2"/>
              </a:solidFill>
            </a:endParaRPr>
          </a:p>
        </p:txBody>
      </p:sp>
      <p:sp>
        <p:nvSpPr>
          <p:cNvPr id="17412" name="Rectangle 1031"/>
          <p:cNvSpPr>
            <a:spLocks noChangeArrowheads="1"/>
          </p:cNvSpPr>
          <p:nvPr/>
        </p:nvSpPr>
        <p:spPr bwMode="auto">
          <a:xfrm>
            <a:off x="6427788" y="3054350"/>
            <a:ext cx="2392362" cy="1655763"/>
          </a:xfrm>
          <a:prstGeom prst="rect">
            <a:avLst/>
          </a:prstGeom>
          <a:solidFill>
            <a:srgbClr val="FF99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tIns="75600" bIns="82800" anchor="ctr" anchorCtr="1"/>
          <a:lstStyle/>
          <a:p>
            <a:pPr algn="ctr"/>
            <a:r>
              <a:rPr lang="cs-CZ" sz="2600" b="1">
                <a:solidFill>
                  <a:schemeClr val="bg2"/>
                </a:solidFill>
              </a:rPr>
              <a:t>Spotřebitelské jednotky</a:t>
            </a:r>
          </a:p>
          <a:p>
            <a:pPr algn="ctr">
              <a:spcBef>
                <a:spcPts val="1500"/>
              </a:spcBef>
            </a:pPr>
            <a:r>
              <a:rPr lang="cs-CZ" sz="1400" b="1">
                <a:solidFill>
                  <a:schemeClr val="bg2"/>
                </a:solidFill>
              </a:rPr>
              <a:t>/Domácnosti/</a:t>
            </a:r>
            <a:endParaRPr lang="cs-CZ" sz="1400">
              <a:solidFill>
                <a:schemeClr val="bg2"/>
              </a:solidFill>
            </a:endParaRPr>
          </a:p>
        </p:txBody>
      </p:sp>
      <p:sp>
        <p:nvSpPr>
          <p:cNvPr id="17413" name="Line 1032"/>
          <p:cNvSpPr>
            <a:spLocks noChangeShapeType="1"/>
          </p:cNvSpPr>
          <p:nvPr/>
        </p:nvSpPr>
        <p:spPr bwMode="auto">
          <a:xfrm flipV="1">
            <a:off x="2905125" y="2546350"/>
            <a:ext cx="1588" cy="523875"/>
          </a:xfrm>
          <a:prstGeom prst="line">
            <a:avLst/>
          </a:prstGeom>
          <a:noFill/>
          <a:ln w="25400">
            <a:solidFill>
              <a:srgbClr val="000000"/>
            </a:solidFill>
            <a:prstDash val="lgDashDot"/>
            <a:round/>
            <a:headEnd type="triangle" w="med" len="med"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7414" name="Line 1033"/>
          <p:cNvSpPr>
            <a:spLocks noChangeShapeType="1"/>
          </p:cNvSpPr>
          <p:nvPr/>
        </p:nvSpPr>
        <p:spPr bwMode="auto">
          <a:xfrm flipV="1">
            <a:off x="2905125" y="2546350"/>
            <a:ext cx="4646613" cy="1588"/>
          </a:xfrm>
          <a:prstGeom prst="line">
            <a:avLst/>
          </a:prstGeom>
          <a:noFill/>
          <a:ln w="25400">
            <a:solidFill>
              <a:srgbClr val="000000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7415" name="Line 1034"/>
          <p:cNvSpPr>
            <a:spLocks noChangeShapeType="1"/>
          </p:cNvSpPr>
          <p:nvPr/>
        </p:nvSpPr>
        <p:spPr bwMode="auto">
          <a:xfrm>
            <a:off x="7551738" y="2546350"/>
            <a:ext cx="3175" cy="523875"/>
          </a:xfrm>
          <a:prstGeom prst="line">
            <a:avLst/>
          </a:prstGeom>
          <a:noFill/>
          <a:ln w="25400">
            <a:solidFill>
              <a:srgbClr val="000000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7416" name="Line 1035"/>
          <p:cNvSpPr>
            <a:spLocks noChangeShapeType="1"/>
          </p:cNvSpPr>
          <p:nvPr/>
        </p:nvSpPr>
        <p:spPr bwMode="auto">
          <a:xfrm flipH="1">
            <a:off x="7551738" y="4818063"/>
            <a:ext cx="3175" cy="603250"/>
          </a:xfrm>
          <a:prstGeom prst="line">
            <a:avLst/>
          </a:prstGeom>
          <a:noFill/>
          <a:ln w="25400">
            <a:solidFill>
              <a:srgbClr val="000000"/>
            </a:solidFill>
            <a:prstDash val="lgDashDot"/>
            <a:round/>
            <a:headEnd type="triangle" w="med" len="med"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7417" name="Line 1036"/>
          <p:cNvSpPr>
            <a:spLocks noChangeShapeType="1"/>
          </p:cNvSpPr>
          <p:nvPr/>
        </p:nvSpPr>
        <p:spPr bwMode="auto">
          <a:xfrm flipH="1" flipV="1">
            <a:off x="2905125" y="5384800"/>
            <a:ext cx="4500563" cy="1588"/>
          </a:xfrm>
          <a:prstGeom prst="line">
            <a:avLst/>
          </a:prstGeom>
          <a:noFill/>
          <a:ln w="25400">
            <a:solidFill>
              <a:srgbClr val="000000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7418" name="Line 1037"/>
          <p:cNvSpPr>
            <a:spLocks noChangeShapeType="1"/>
          </p:cNvSpPr>
          <p:nvPr/>
        </p:nvSpPr>
        <p:spPr bwMode="auto">
          <a:xfrm flipV="1">
            <a:off x="2905125" y="4818063"/>
            <a:ext cx="1588" cy="473075"/>
          </a:xfrm>
          <a:prstGeom prst="line">
            <a:avLst/>
          </a:prstGeom>
          <a:noFill/>
          <a:ln w="25400">
            <a:solidFill>
              <a:srgbClr val="000000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7419" name="Line 1038"/>
          <p:cNvSpPr>
            <a:spLocks noChangeShapeType="1"/>
          </p:cNvSpPr>
          <p:nvPr/>
        </p:nvSpPr>
        <p:spPr bwMode="auto">
          <a:xfrm flipV="1">
            <a:off x="8097838" y="1601788"/>
            <a:ext cx="3175" cy="14493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7420" name="Line 1039"/>
          <p:cNvSpPr>
            <a:spLocks noChangeShapeType="1"/>
          </p:cNvSpPr>
          <p:nvPr/>
        </p:nvSpPr>
        <p:spPr bwMode="auto">
          <a:xfrm flipH="1">
            <a:off x="2357438" y="1601788"/>
            <a:ext cx="5762625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7421" name="Line 1040"/>
          <p:cNvSpPr>
            <a:spLocks noChangeShapeType="1"/>
          </p:cNvSpPr>
          <p:nvPr/>
        </p:nvSpPr>
        <p:spPr bwMode="auto">
          <a:xfrm>
            <a:off x="2357438" y="1601788"/>
            <a:ext cx="1587" cy="14890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7422" name="Line 1041"/>
          <p:cNvSpPr>
            <a:spLocks noChangeShapeType="1"/>
          </p:cNvSpPr>
          <p:nvPr/>
        </p:nvSpPr>
        <p:spPr bwMode="auto">
          <a:xfrm>
            <a:off x="2327275" y="4837113"/>
            <a:ext cx="1588" cy="1387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7423" name="Line 1042"/>
          <p:cNvSpPr>
            <a:spLocks noChangeShapeType="1"/>
          </p:cNvSpPr>
          <p:nvPr/>
        </p:nvSpPr>
        <p:spPr bwMode="auto">
          <a:xfrm flipV="1">
            <a:off x="2327275" y="6224588"/>
            <a:ext cx="5822950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7424" name="Line 1043"/>
          <p:cNvSpPr>
            <a:spLocks noChangeShapeType="1"/>
          </p:cNvSpPr>
          <p:nvPr/>
        </p:nvSpPr>
        <p:spPr bwMode="auto">
          <a:xfrm flipV="1">
            <a:off x="8137525" y="4837113"/>
            <a:ext cx="1588" cy="13874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7425" name="Text Box 1044"/>
          <p:cNvSpPr txBox="1">
            <a:spLocks noChangeArrowheads="1"/>
          </p:cNvSpPr>
          <p:nvPr/>
        </p:nvSpPr>
        <p:spPr bwMode="auto">
          <a:xfrm>
            <a:off x="2682875" y="1139825"/>
            <a:ext cx="5127625" cy="647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400"/>
              </a:spcBef>
            </a:pPr>
            <a:r>
              <a:rPr lang="cs-CZ" sz="2400" b="1" dirty="0"/>
              <a:t>Zboží a služby konečné spotřeby</a:t>
            </a:r>
          </a:p>
        </p:txBody>
      </p:sp>
      <p:sp>
        <p:nvSpPr>
          <p:cNvPr id="17426" name="Text Box 1045"/>
          <p:cNvSpPr txBox="1">
            <a:spLocks noChangeArrowheads="1"/>
          </p:cNvSpPr>
          <p:nvPr/>
        </p:nvSpPr>
        <p:spPr bwMode="auto">
          <a:xfrm>
            <a:off x="2998788" y="2054225"/>
            <a:ext cx="4441825" cy="6826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300"/>
              </a:spcBef>
            </a:pPr>
            <a:r>
              <a:rPr lang="cs-CZ" sz="2400" b="1"/>
              <a:t>Platby za zboží a služby</a:t>
            </a:r>
          </a:p>
        </p:txBody>
      </p:sp>
      <p:sp>
        <p:nvSpPr>
          <p:cNvPr id="17427" name="Text Box 1046"/>
          <p:cNvSpPr txBox="1">
            <a:spLocks noChangeArrowheads="1"/>
          </p:cNvSpPr>
          <p:nvPr/>
        </p:nvSpPr>
        <p:spPr bwMode="auto">
          <a:xfrm>
            <a:off x="3313113" y="4902200"/>
            <a:ext cx="3932237" cy="9763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300"/>
              </a:spcBef>
            </a:pPr>
            <a:r>
              <a:rPr lang="cs-CZ" sz="2400" b="1"/>
              <a:t>Platby za výrobní faktory</a:t>
            </a:r>
          </a:p>
        </p:txBody>
      </p:sp>
      <p:sp>
        <p:nvSpPr>
          <p:cNvPr id="17428" name="Text Box 1047"/>
          <p:cNvSpPr txBox="1">
            <a:spLocks noChangeArrowheads="1"/>
          </p:cNvSpPr>
          <p:nvPr/>
        </p:nvSpPr>
        <p:spPr bwMode="auto">
          <a:xfrm>
            <a:off x="2627313" y="5788025"/>
            <a:ext cx="5400675" cy="8397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2400" b="1" dirty="0"/>
              <a:t>Práce, půda, kapitál (výrobní faktory)</a:t>
            </a:r>
          </a:p>
          <a:p>
            <a:endParaRPr lang="cs-CZ" sz="2400" b="1" dirty="0"/>
          </a:p>
        </p:txBody>
      </p:sp>
      <p:sp>
        <p:nvSpPr>
          <p:cNvPr id="17429" name="Text Box 1048"/>
          <p:cNvSpPr txBox="1">
            <a:spLocks noChangeArrowheads="1"/>
          </p:cNvSpPr>
          <p:nvPr/>
        </p:nvSpPr>
        <p:spPr bwMode="auto">
          <a:xfrm>
            <a:off x="323850" y="2060575"/>
            <a:ext cx="2101850" cy="9477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600"/>
              </a:spcBef>
            </a:pPr>
            <a:r>
              <a:rPr lang="cs-CZ" sz="2400" b="1"/>
              <a:t>Meziprodukty</a:t>
            </a:r>
          </a:p>
        </p:txBody>
      </p:sp>
      <p:sp>
        <p:nvSpPr>
          <p:cNvPr id="17430" name="Line 1049"/>
          <p:cNvSpPr>
            <a:spLocks noChangeShapeType="1"/>
          </p:cNvSpPr>
          <p:nvPr/>
        </p:nvSpPr>
        <p:spPr bwMode="auto">
          <a:xfrm>
            <a:off x="1692275" y="2565400"/>
            <a:ext cx="503238" cy="503238"/>
          </a:xfrm>
          <a:prstGeom prst="line">
            <a:avLst/>
          </a:prstGeom>
          <a:noFill/>
          <a:ln w="25400" cap="rnd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1" y="188913"/>
            <a:ext cx="7920880" cy="93662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„Klasické“ investiční instrumenty</a:t>
            </a:r>
          </a:p>
        </p:txBody>
      </p:sp>
      <p:grpSp>
        <p:nvGrpSpPr>
          <p:cNvPr id="384003" name="Group 32"/>
          <p:cNvGrpSpPr>
            <a:grpSpLocks/>
          </p:cNvGrpSpPr>
          <p:nvPr/>
        </p:nvGrpSpPr>
        <p:grpSpPr bwMode="auto">
          <a:xfrm>
            <a:off x="539750" y="1341438"/>
            <a:ext cx="7920038" cy="5400675"/>
            <a:chOff x="884" y="935"/>
            <a:chExt cx="3992" cy="2813"/>
          </a:xfrm>
        </p:grpSpPr>
        <p:sp>
          <p:nvSpPr>
            <p:cNvPr id="384004" name="Text Box 4"/>
            <p:cNvSpPr txBox="1">
              <a:spLocks noChangeArrowheads="1"/>
            </p:cNvSpPr>
            <p:nvPr/>
          </p:nvSpPr>
          <p:spPr bwMode="auto">
            <a:xfrm>
              <a:off x="3439" y="1774"/>
              <a:ext cx="1437" cy="1023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pPr>
                <a:lnSpc>
                  <a:spcPct val="90000"/>
                </a:lnSpc>
              </a:pPr>
              <a:r>
                <a:rPr lang="en-US" sz="1100" b="1" dirty="0"/>
                <a:t>   </a:t>
              </a:r>
              <a:r>
                <a:rPr lang="cs-CZ" sz="1100" b="1" dirty="0"/>
                <a:t> </a:t>
              </a:r>
            </a:p>
            <a:p>
              <a:pPr>
                <a:lnSpc>
                  <a:spcPct val="90000"/>
                </a:lnSpc>
              </a:pPr>
              <a:endParaRPr lang="cs-CZ" sz="1400" b="1" dirty="0">
                <a:solidFill>
                  <a:schemeClr val="bg2"/>
                </a:solidFill>
              </a:endParaRPr>
            </a:p>
            <a:p>
              <a:pPr>
                <a:lnSpc>
                  <a:spcPct val="90000"/>
                </a:lnSpc>
              </a:pPr>
              <a:r>
                <a:rPr lang="cs-CZ" sz="1400" b="1" dirty="0">
                  <a:solidFill>
                    <a:schemeClr val="bg2"/>
                  </a:solidFill>
                </a:rPr>
                <a:t>    </a:t>
              </a:r>
              <a:r>
                <a:rPr lang="cs-CZ" sz="1600" b="1" spc="50" dirty="0">
                  <a:solidFill>
                    <a:schemeClr val="bg2"/>
                  </a:solidFill>
                  <a:latin typeface="Arial Narrow" pitchFamily="34" charset="0"/>
                </a:rPr>
                <a:t>Reálné</a:t>
              </a:r>
            </a:p>
            <a:p>
              <a:pPr>
                <a:lnSpc>
                  <a:spcPct val="90000"/>
                </a:lnSpc>
              </a:pPr>
              <a:r>
                <a:rPr lang="cs-CZ" sz="1600" b="1" spc="50" dirty="0">
                  <a:solidFill>
                    <a:schemeClr val="bg2"/>
                  </a:solidFill>
                  <a:latin typeface="Arial Narrow" pitchFamily="34" charset="0"/>
                </a:rPr>
                <a:t>  investiční</a:t>
              </a:r>
            </a:p>
            <a:p>
              <a:pPr>
                <a:lnSpc>
                  <a:spcPct val="90000"/>
                </a:lnSpc>
              </a:pPr>
              <a:r>
                <a:rPr lang="cs-CZ" sz="1600" b="1" spc="50" dirty="0">
                  <a:solidFill>
                    <a:schemeClr val="bg2"/>
                  </a:solidFill>
                  <a:latin typeface="Arial Narrow" pitchFamily="34" charset="0"/>
                </a:rPr>
                <a:t>   </a:t>
              </a:r>
              <a:r>
                <a:rPr lang="cs-CZ" sz="1600" b="1" spc="50" dirty="0" smtClean="0">
                  <a:solidFill>
                    <a:schemeClr val="bg2"/>
                  </a:solidFill>
                  <a:latin typeface="Arial Narrow" pitchFamily="34" charset="0"/>
                </a:rPr>
                <a:t>nástroje</a:t>
              </a:r>
              <a:endParaRPr lang="cs-CZ" sz="1600" b="1" spc="50" dirty="0">
                <a:solidFill>
                  <a:schemeClr val="bg2"/>
                </a:solidFill>
                <a:latin typeface="Arial Narrow" pitchFamily="34" charset="0"/>
              </a:endParaRPr>
            </a:p>
          </p:txBody>
        </p:sp>
        <p:sp>
          <p:nvSpPr>
            <p:cNvPr id="384005" name="Text Box 5"/>
            <p:cNvSpPr txBox="1">
              <a:spLocks noChangeArrowheads="1"/>
            </p:cNvSpPr>
            <p:nvPr/>
          </p:nvSpPr>
          <p:spPr bwMode="auto">
            <a:xfrm>
              <a:off x="1443" y="1774"/>
              <a:ext cx="1916" cy="1023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cs-CZ" sz="1200" dirty="0"/>
            </a:p>
            <a:p>
              <a:endParaRPr lang="cs-CZ" sz="1200" dirty="0"/>
            </a:p>
            <a:p>
              <a:endParaRPr lang="cs-CZ" sz="1200" dirty="0"/>
            </a:p>
            <a:p>
              <a:endParaRPr lang="cs-CZ" sz="1200" dirty="0"/>
            </a:p>
            <a:p>
              <a:endParaRPr lang="cs-CZ" sz="1200" dirty="0"/>
            </a:p>
            <a:p>
              <a:pPr algn="ctr">
                <a:lnSpc>
                  <a:spcPct val="90000"/>
                </a:lnSpc>
              </a:pPr>
              <a:r>
                <a:rPr lang="cs-CZ" sz="1200" b="1" dirty="0"/>
                <a:t> </a:t>
              </a:r>
            </a:p>
            <a:p>
              <a:pPr algn="ctr">
                <a:lnSpc>
                  <a:spcPct val="90000"/>
                </a:lnSpc>
                <a:spcBef>
                  <a:spcPts val="900"/>
                </a:spcBef>
              </a:pPr>
              <a:r>
                <a:rPr lang="cs-CZ" sz="1600" b="1" spc="50" dirty="0" smtClean="0">
                  <a:solidFill>
                    <a:schemeClr val="bg2"/>
                  </a:solidFill>
                  <a:latin typeface="Arial Narrow" pitchFamily="34" charset="0"/>
                </a:rPr>
                <a:t>Investiční </a:t>
              </a:r>
              <a:r>
                <a:rPr lang="cs-CZ" sz="1600" b="1" spc="50" dirty="0">
                  <a:solidFill>
                    <a:schemeClr val="bg2"/>
                  </a:solidFill>
                  <a:latin typeface="Arial Narrow" pitchFamily="34" charset="0"/>
                </a:rPr>
                <a:t>nástroje </a:t>
              </a:r>
            </a:p>
            <a:p>
              <a:pPr algn="ctr">
                <a:lnSpc>
                  <a:spcPct val="90000"/>
                </a:lnSpc>
              </a:pPr>
              <a:r>
                <a:rPr lang="cs-CZ" sz="1600" b="1" spc="50" dirty="0">
                  <a:solidFill>
                    <a:schemeClr val="bg2"/>
                  </a:solidFill>
                  <a:latin typeface="Arial Narrow" pitchFamily="34" charset="0"/>
                </a:rPr>
                <a:t> peněžního a kapitálového </a:t>
              </a:r>
            </a:p>
            <a:p>
              <a:pPr algn="ctr">
                <a:lnSpc>
                  <a:spcPct val="90000"/>
                </a:lnSpc>
              </a:pPr>
              <a:r>
                <a:rPr lang="cs-CZ" sz="1600" b="1" spc="50" dirty="0">
                  <a:solidFill>
                    <a:schemeClr val="bg2"/>
                  </a:solidFill>
                  <a:latin typeface="Arial Narrow" pitchFamily="34" charset="0"/>
                </a:rPr>
                <a:t> trhu</a:t>
              </a:r>
            </a:p>
          </p:txBody>
        </p:sp>
        <p:sp>
          <p:nvSpPr>
            <p:cNvPr id="384006" name="Rectangle 6"/>
            <p:cNvSpPr>
              <a:spLocks noChangeArrowheads="1"/>
            </p:cNvSpPr>
            <p:nvPr/>
          </p:nvSpPr>
          <p:spPr bwMode="auto">
            <a:xfrm>
              <a:off x="1523" y="2841"/>
              <a:ext cx="1756" cy="878"/>
            </a:xfrm>
            <a:prstGeom prst="rect">
              <a:avLst/>
            </a:prstGeom>
            <a:solidFill>
              <a:schemeClr val="tx2"/>
            </a:solidFill>
            <a:ln w="16510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84007" name="Line 7"/>
            <p:cNvSpPr>
              <a:spLocks noChangeShapeType="1"/>
            </p:cNvSpPr>
            <p:nvPr/>
          </p:nvSpPr>
          <p:spPr bwMode="auto">
            <a:xfrm flipV="1">
              <a:off x="1203" y="1603"/>
              <a:ext cx="263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84008" name="Line 8"/>
            <p:cNvSpPr>
              <a:spLocks noChangeShapeType="1"/>
            </p:cNvSpPr>
            <p:nvPr/>
          </p:nvSpPr>
          <p:spPr bwMode="auto">
            <a:xfrm>
              <a:off x="1203" y="1603"/>
              <a:ext cx="0" cy="249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84009" name="Line 9"/>
            <p:cNvSpPr>
              <a:spLocks noChangeShapeType="1"/>
            </p:cNvSpPr>
            <p:nvPr/>
          </p:nvSpPr>
          <p:spPr bwMode="auto">
            <a:xfrm flipH="1">
              <a:off x="3838" y="1603"/>
              <a:ext cx="0" cy="24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84010" name="Rectangle 10"/>
            <p:cNvSpPr>
              <a:spLocks noChangeArrowheads="1"/>
            </p:cNvSpPr>
            <p:nvPr/>
          </p:nvSpPr>
          <p:spPr bwMode="auto">
            <a:xfrm>
              <a:off x="884" y="2944"/>
              <a:ext cx="559" cy="406"/>
            </a:xfrm>
            <a:prstGeom prst="rect">
              <a:avLst/>
            </a:prstGeom>
            <a:solidFill>
              <a:srgbClr val="FFCC00">
                <a:alpha val="89803"/>
              </a:srgbClr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ts val="2100"/>
                </a:spcBef>
              </a:pPr>
              <a:endParaRPr lang="cs-CZ" sz="900" b="1" dirty="0"/>
            </a:p>
            <a:p>
              <a:pPr algn="ctr"/>
              <a:r>
                <a:rPr lang="cs-CZ" sz="1400" b="1" dirty="0">
                  <a:solidFill>
                    <a:schemeClr val="bg2"/>
                  </a:solidFill>
                </a:rPr>
                <a:t>Krátkodobé úvěry</a:t>
              </a:r>
              <a:endParaRPr lang="cs-CZ" sz="1400" b="1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384011" name="Rectangle 11"/>
            <p:cNvSpPr>
              <a:spLocks noChangeArrowheads="1"/>
            </p:cNvSpPr>
            <p:nvPr/>
          </p:nvSpPr>
          <p:spPr bwMode="auto">
            <a:xfrm>
              <a:off x="1603" y="2944"/>
              <a:ext cx="718" cy="404"/>
            </a:xfrm>
            <a:prstGeom prst="rect">
              <a:avLst/>
            </a:prstGeom>
            <a:solidFill>
              <a:srgbClr val="FFCC00">
                <a:alpha val="89803"/>
              </a:srgbClr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cs-CZ" sz="500" b="1" dirty="0">
                <a:solidFill>
                  <a:schemeClr val="bg2"/>
                </a:solidFill>
              </a:endParaRPr>
            </a:p>
            <a:p>
              <a:pPr algn="ctr"/>
              <a:r>
                <a:rPr lang="cs-CZ" sz="1400" b="1" dirty="0">
                  <a:solidFill>
                    <a:schemeClr val="bg2"/>
                  </a:solidFill>
                </a:rPr>
                <a:t>Krátkodobé  investiční cenné papíry</a:t>
              </a:r>
              <a:endParaRPr lang="cs-CZ" sz="1400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384012" name="Rectangle 12"/>
            <p:cNvSpPr>
              <a:spLocks noChangeArrowheads="1"/>
            </p:cNvSpPr>
            <p:nvPr/>
          </p:nvSpPr>
          <p:spPr bwMode="auto">
            <a:xfrm>
              <a:off x="2481" y="2944"/>
              <a:ext cx="718" cy="404"/>
            </a:xfrm>
            <a:prstGeom prst="rect">
              <a:avLst/>
            </a:prstGeom>
            <a:solidFill>
              <a:srgbClr val="FFCC00">
                <a:alpha val="89803"/>
              </a:srgbClr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cs-CZ" sz="500" b="1" dirty="0">
                <a:solidFill>
                  <a:schemeClr val="bg2"/>
                </a:solidFill>
              </a:endParaRPr>
            </a:p>
            <a:p>
              <a:pPr algn="ctr"/>
              <a:r>
                <a:rPr lang="cs-CZ" sz="1400" b="1" dirty="0">
                  <a:solidFill>
                    <a:schemeClr val="bg2"/>
                  </a:solidFill>
                </a:rPr>
                <a:t>Dlouhodobé investiční cenné papíry</a:t>
              </a:r>
              <a:endParaRPr lang="cs-CZ" sz="1400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384013" name="Rectangle 13"/>
            <p:cNvSpPr>
              <a:spLocks noChangeArrowheads="1"/>
            </p:cNvSpPr>
            <p:nvPr/>
          </p:nvSpPr>
          <p:spPr bwMode="auto">
            <a:xfrm>
              <a:off x="3359" y="2944"/>
              <a:ext cx="559" cy="404"/>
            </a:xfrm>
            <a:prstGeom prst="rect">
              <a:avLst/>
            </a:prstGeom>
            <a:solidFill>
              <a:srgbClr val="FFCC00">
                <a:alpha val="89803"/>
              </a:srgbClr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ts val="900"/>
                </a:spcBef>
              </a:pPr>
              <a:endParaRPr lang="cs-CZ" sz="900" b="1" dirty="0"/>
            </a:p>
            <a:p>
              <a:pPr algn="ctr"/>
              <a:r>
                <a:rPr lang="cs-CZ" sz="1400" b="1" dirty="0">
                  <a:solidFill>
                    <a:schemeClr val="bg2"/>
                  </a:solidFill>
                </a:rPr>
                <a:t>Dlouhodobé úvěry</a:t>
              </a:r>
              <a:endParaRPr lang="cs-CZ" sz="1400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384014" name="Rectangle 14"/>
            <p:cNvSpPr>
              <a:spLocks noChangeArrowheads="1"/>
            </p:cNvSpPr>
            <p:nvPr/>
          </p:nvSpPr>
          <p:spPr bwMode="auto">
            <a:xfrm>
              <a:off x="3519" y="1847"/>
              <a:ext cx="559" cy="292"/>
            </a:xfrm>
            <a:prstGeom prst="rect">
              <a:avLst/>
            </a:prstGeom>
            <a:solidFill>
              <a:srgbClr val="FFCC00">
                <a:alpha val="89803"/>
              </a:srgbClr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400" b="1" dirty="0">
                  <a:solidFill>
                    <a:schemeClr val="bg2"/>
                  </a:solidFill>
                </a:rPr>
                <a:t>Drahé</a:t>
              </a:r>
            </a:p>
            <a:p>
              <a:pPr algn="ctr"/>
              <a:r>
                <a:rPr lang="cs-CZ" sz="1400" b="1" dirty="0">
                  <a:solidFill>
                    <a:schemeClr val="bg2"/>
                  </a:solidFill>
                </a:rPr>
                <a:t>kovy</a:t>
              </a:r>
              <a:endParaRPr lang="cs-CZ" sz="1400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384015" name="Rectangle 15"/>
            <p:cNvSpPr>
              <a:spLocks noChangeArrowheads="1"/>
            </p:cNvSpPr>
            <p:nvPr/>
          </p:nvSpPr>
          <p:spPr bwMode="auto">
            <a:xfrm>
              <a:off x="2401" y="1822"/>
              <a:ext cx="878" cy="468"/>
            </a:xfrm>
            <a:prstGeom prst="rect">
              <a:avLst/>
            </a:prstGeom>
            <a:solidFill>
              <a:srgbClr val="FFCC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cs-CZ" sz="200" b="1" dirty="0">
                <a:solidFill>
                  <a:schemeClr val="bg2"/>
                </a:solidFill>
              </a:endParaRPr>
            </a:p>
            <a:p>
              <a:pPr algn="ctr"/>
              <a:r>
                <a:rPr lang="cs-CZ" sz="1400" b="1" dirty="0">
                  <a:solidFill>
                    <a:schemeClr val="bg2"/>
                  </a:solidFill>
                </a:rPr>
                <a:t>Investiční  instrumenty kapitálového trhu</a:t>
              </a:r>
              <a:endParaRPr lang="cs-CZ" sz="1400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384016" name="Rectangle 16"/>
            <p:cNvSpPr>
              <a:spLocks noChangeArrowheads="1"/>
            </p:cNvSpPr>
            <p:nvPr/>
          </p:nvSpPr>
          <p:spPr bwMode="auto">
            <a:xfrm>
              <a:off x="1523" y="1822"/>
              <a:ext cx="798" cy="468"/>
            </a:xfrm>
            <a:prstGeom prst="rect">
              <a:avLst/>
            </a:prstGeom>
            <a:solidFill>
              <a:srgbClr val="FFCC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cs-CZ" sz="200" b="1" dirty="0">
                <a:solidFill>
                  <a:schemeClr val="bg2"/>
                </a:solidFill>
              </a:endParaRPr>
            </a:p>
            <a:p>
              <a:pPr algn="ctr"/>
              <a:r>
                <a:rPr lang="cs-CZ" sz="1400" b="1" dirty="0">
                  <a:solidFill>
                    <a:schemeClr val="bg2"/>
                  </a:solidFill>
                </a:rPr>
                <a:t>Investiční instrumenty peněžního trhu</a:t>
              </a:r>
              <a:endParaRPr lang="cs-CZ" sz="1400" b="1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384017" name="Rectangle 17"/>
            <p:cNvSpPr>
              <a:spLocks noChangeArrowheads="1"/>
            </p:cNvSpPr>
            <p:nvPr/>
          </p:nvSpPr>
          <p:spPr bwMode="auto">
            <a:xfrm>
              <a:off x="884" y="1847"/>
              <a:ext cx="479" cy="292"/>
            </a:xfrm>
            <a:prstGeom prst="rect">
              <a:avLst/>
            </a:prstGeom>
            <a:solidFill>
              <a:srgbClr val="FFCC00">
                <a:alpha val="89803"/>
              </a:srgbClr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400" b="1" dirty="0">
                  <a:solidFill>
                    <a:schemeClr val="bg2"/>
                  </a:solidFill>
                  <a:latin typeface="Times" pitchFamily="18" charset="0"/>
                </a:rPr>
                <a:t>Cizí</a:t>
              </a:r>
            </a:p>
            <a:p>
              <a:pPr algn="ctr"/>
              <a:r>
                <a:rPr lang="cs-CZ" sz="1400" b="1" dirty="0">
                  <a:solidFill>
                    <a:schemeClr val="bg2"/>
                  </a:solidFill>
                </a:rPr>
                <a:t>měny</a:t>
              </a:r>
              <a:endParaRPr lang="cs-CZ" sz="1400" b="1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384018" name="Rectangle 18"/>
            <p:cNvSpPr>
              <a:spLocks noChangeArrowheads="1"/>
            </p:cNvSpPr>
            <p:nvPr/>
          </p:nvSpPr>
          <p:spPr bwMode="auto">
            <a:xfrm>
              <a:off x="1603" y="3385"/>
              <a:ext cx="1676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cs-CZ" sz="200" b="1" dirty="0">
                <a:solidFill>
                  <a:schemeClr val="bg2"/>
                </a:solidFill>
                <a:latin typeface="Arial Narrow" pitchFamily="34" charset="0"/>
              </a:endParaRPr>
            </a:p>
            <a:p>
              <a:pPr algn="ctr"/>
              <a:r>
                <a:rPr lang="cs-CZ" sz="1600" b="1" spc="50" dirty="0" smtClean="0">
                  <a:solidFill>
                    <a:schemeClr val="bg2"/>
                  </a:solidFill>
                  <a:latin typeface="Arial Narrow" pitchFamily="34" charset="0"/>
                </a:rPr>
                <a:t>Investiční </a:t>
              </a:r>
              <a:r>
                <a:rPr lang="cs-CZ" sz="1600" b="1" spc="50" dirty="0">
                  <a:solidFill>
                    <a:schemeClr val="bg2"/>
                  </a:solidFill>
                  <a:latin typeface="Arial Narrow" pitchFamily="34" charset="0"/>
                </a:rPr>
                <a:t>cenné papíry</a:t>
              </a:r>
              <a:endParaRPr lang="en-US" sz="1600" b="1" spc="50" dirty="0">
                <a:solidFill>
                  <a:schemeClr val="bg2"/>
                </a:solidFill>
                <a:latin typeface="Arial Narrow" pitchFamily="34" charset="0"/>
              </a:endParaRPr>
            </a:p>
            <a:p>
              <a:pPr algn="ctr"/>
              <a:r>
                <a:rPr lang="cs-CZ" sz="1600" b="1" spc="50" dirty="0">
                  <a:solidFill>
                    <a:schemeClr val="bg2"/>
                  </a:solidFill>
                  <a:latin typeface="Arial Narrow" pitchFamily="34" charset="0"/>
                </a:rPr>
                <a:t>peněžního a kapitálového trhu</a:t>
              </a:r>
            </a:p>
            <a:p>
              <a:endParaRPr lang="cs-CZ" sz="1400" dirty="0">
                <a:solidFill>
                  <a:schemeClr val="bg2"/>
                </a:solidFill>
                <a:latin typeface="Arial Narrow" pitchFamily="34" charset="0"/>
              </a:endParaRPr>
            </a:p>
          </p:txBody>
        </p:sp>
        <p:sp>
          <p:nvSpPr>
            <p:cNvPr id="384019" name="Line 19"/>
            <p:cNvSpPr>
              <a:spLocks noChangeShapeType="1"/>
            </p:cNvSpPr>
            <p:nvPr/>
          </p:nvSpPr>
          <p:spPr bwMode="auto">
            <a:xfrm>
              <a:off x="2401" y="1408"/>
              <a:ext cx="0" cy="19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84020" name="Line 20"/>
            <p:cNvSpPr>
              <a:spLocks noChangeShapeType="1"/>
            </p:cNvSpPr>
            <p:nvPr/>
          </p:nvSpPr>
          <p:spPr bwMode="auto">
            <a:xfrm flipH="1">
              <a:off x="1283" y="2290"/>
              <a:ext cx="399" cy="65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lgDashDot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84021" name="Line 21"/>
            <p:cNvSpPr>
              <a:spLocks noChangeShapeType="1"/>
            </p:cNvSpPr>
            <p:nvPr/>
          </p:nvSpPr>
          <p:spPr bwMode="auto">
            <a:xfrm>
              <a:off x="1682" y="2290"/>
              <a:ext cx="80" cy="65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lgDashDot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84022" name="Line 22"/>
            <p:cNvSpPr>
              <a:spLocks noChangeShapeType="1"/>
            </p:cNvSpPr>
            <p:nvPr/>
          </p:nvSpPr>
          <p:spPr bwMode="auto">
            <a:xfrm flipH="1">
              <a:off x="3040" y="2290"/>
              <a:ext cx="80" cy="6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Dot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84023" name="Line 23"/>
            <p:cNvSpPr>
              <a:spLocks noChangeShapeType="1"/>
            </p:cNvSpPr>
            <p:nvPr/>
          </p:nvSpPr>
          <p:spPr bwMode="auto">
            <a:xfrm>
              <a:off x="3120" y="2290"/>
              <a:ext cx="399" cy="65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Dot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84024" name="Rectangle 24"/>
            <p:cNvSpPr>
              <a:spLocks noChangeArrowheads="1"/>
            </p:cNvSpPr>
            <p:nvPr/>
          </p:nvSpPr>
          <p:spPr bwMode="auto">
            <a:xfrm>
              <a:off x="1523" y="935"/>
              <a:ext cx="1836" cy="512"/>
            </a:xfrm>
            <a:prstGeom prst="rect">
              <a:avLst/>
            </a:prstGeom>
            <a:solidFill>
              <a:srgbClr val="FFCC00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cs-CZ" sz="1000" b="1" dirty="0">
                <a:solidFill>
                  <a:schemeClr val="bg2"/>
                </a:solidFill>
              </a:endParaRPr>
            </a:p>
            <a:p>
              <a:pPr algn="ctr"/>
              <a:r>
                <a:rPr lang="cs-CZ" b="1" spc="80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34" charset="0"/>
                </a:rPr>
                <a:t>Finanční investiční </a:t>
              </a:r>
              <a:endParaRPr lang="cs-CZ" b="1" spc="8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endParaRPr>
            </a:p>
            <a:p>
              <a:pPr algn="ctr"/>
              <a:r>
                <a:rPr lang="cs-CZ" b="1" spc="80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34" charset="0"/>
                </a:rPr>
                <a:t>instrumenty</a:t>
              </a:r>
            </a:p>
          </p:txBody>
        </p:sp>
        <p:sp>
          <p:nvSpPr>
            <p:cNvPr id="384025" name="Text Box 25"/>
            <p:cNvSpPr txBox="1">
              <a:spLocks noChangeArrowheads="1"/>
            </p:cNvSpPr>
            <p:nvPr/>
          </p:nvSpPr>
          <p:spPr bwMode="auto">
            <a:xfrm>
              <a:off x="4078" y="1847"/>
              <a:ext cx="718" cy="292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 w="19050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400" b="1" dirty="0">
                  <a:solidFill>
                    <a:schemeClr val="bg2"/>
                  </a:solidFill>
                </a:rPr>
                <a:t>Ostatní druhy komodit</a:t>
              </a:r>
              <a:endParaRPr lang="cs-CZ" sz="1400" b="1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384026" name="Text Box 26"/>
            <p:cNvSpPr txBox="1">
              <a:spLocks noChangeArrowheads="1"/>
            </p:cNvSpPr>
            <p:nvPr/>
          </p:nvSpPr>
          <p:spPr bwMode="auto">
            <a:xfrm>
              <a:off x="4078" y="2505"/>
              <a:ext cx="718" cy="219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 w="19050">
              <a:solidFill>
                <a:srgbClr val="002060"/>
              </a:solidFill>
              <a:prstDash val="sysDot"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ts val="300"/>
                </a:spcBef>
              </a:pPr>
              <a:r>
                <a:rPr lang="cs-CZ" sz="1400" b="1" dirty="0">
                  <a:solidFill>
                    <a:schemeClr val="bg2"/>
                  </a:solidFill>
                </a:rPr>
                <a:t>Movité věci</a:t>
              </a:r>
              <a:endParaRPr lang="cs-CZ" sz="1400" b="1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384027" name="Text Box 27"/>
            <p:cNvSpPr txBox="1">
              <a:spLocks noChangeArrowheads="1"/>
            </p:cNvSpPr>
            <p:nvPr/>
          </p:nvSpPr>
          <p:spPr bwMode="auto">
            <a:xfrm>
              <a:off x="4078" y="2212"/>
              <a:ext cx="718" cy="220"/>
            </a:xfrm>
            <a:prstGeom prst="rect">
              <a:avLst/>
            </a:prstGeom>
            <a:solidFill>
              <a:schemeClr val="accent6">
                <a:alpha val="50000"/>
              </a:schemeClr>
            </a:solidFill>
            <a:ln w="19050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ts val="300"/>
                </a:spcBef>
              </a:pPr>
              <a:r>
                <a:rPr lang="cs-CZ" sz="1400" b="1" dirty="0">
                  <a:solidFill>
                    <a:schemeClr val="bg2"/>
                  </a:solidFill>
                </a:rPr>
                <a:t>Nemovitosti</a:t>
              </a:r>
              <a:endParaRPr lang="cs-CZ" sz="1400" b="1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384028" name="Text Box 28"/>
            <p:cNvSpPr txBox="1">
              <a:spLocks noChangeArrowheads="1"/>
            </p:cNvSpPr>
            <p:nvPr/>
          </p:nvSpPr>
          <p:spPr bwMode="auto">
            <a:xfrm>
              <a:off x="3519" y="935"/>
              <a:ext cx="1197" cy="51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90000"/>
                </a:lnSpc>
                <a:spcBef>
                  <a:spcPct val="60000"/>
                </a:spcBef>
              </a:pPr>
              <a:endParaRPr lang="cs-CZ" sz="1000" b="1" dirty="0">
                <a:solidFill>
                  <a:schemeClr val="bg2"/>
                </a:solidFill>
              </a:endParaRPr>
            </a:p>
            <a:p>
              <a:pPr algn="ctr"/>
              <a:r>
                <a:rPr lang="cs-CZ" b="1" spc="80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34" charset="0"/>
                </a:rPr>
                <a:t>Reálné investiční </a:t>
              </a:r>
              <a:r>
                <a:rPr lang="cs-CZ" b="1" spc="80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34" charset="0"/>
                </a:rPr>
                <a:t>instrumenty</a:t>
              </a:r>
            </a:p>
          </p:txBody>
        </p:sp>
        <p:sp>
          <p:nvSpPr>
            <p:cNvPr id="384029" name="Line 29"/>
            <p:cNvSpPr>
              <a:spLocks noChangeShapeType="1"/>
            </p:cNvSpPr>
            <p:nvPr/>
          </p:nvSpPr>
          <p:spPr bwMode="auto">
            <a:xfrm>
              <a:off x="4157" y="1447"/>
              <a:ext cx="0" cy="3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84030" name="Line 30"/>
            <p:cNvSpPr>
              <a:spLocks noChangeShapeType="1"/>
            </p:cNvSpPr>
            <p:nvPr/>
          </p:nvSpPr>
          <p:spPr bwMode="auto">
            <a:xfrm>
              <a:off x="1922" y="1603"/>
              <a:ext cx="0" cy="2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84031" name="Line 31"/>
            <p:cNvSpPr>
              <a:spLocks noChangeShapeType="1"/>
            </p:cNvSpPr>
            <p:nvPr/>
          </p:nvSpPr>
          <p:spPr bwMode="auto">
            <a:xfrm>
              <a:off x="2880" y="1603"/>
              <a:ext cx="0" cy="2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81859"/>
            <a:ext cx="8713787" cy="11509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Poptávka a nabídka dluhopisů 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s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 rostoucí cenou na vertikální ose </a:t>
            </a:r>
          </a:p>
        </p:txBody>
      </p:sp>
      <p:pic>
        <p:nvPicPr>
          <p:cNvPr id="391170" name="Picture 40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23527" y="1772816"/>
            <a:ext cx="8569647" cy="4734347"/>
          </a:xfrm>
          <a:ln>
            <a:noFill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333375"/>
            <a:ext cx="8928100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Poptávka a nabídka dluhopisů s rostoucí výnosností na vertikální ose</a:t>
            </a:r>
          </a:p>
        </p:txBody>
      </p:sp>
      <p:grpSp>
        <p:nvGrpSpPr>
          <p:cNvPr id="392194" name="Group 164"/>
          <p:cNvGrpSpPr>
            <a:grpSpLocks/>
          </p:cNvGrpSpPr>
          <p:nvPr/>
        </p:nvGrpSpPr>
        <p:grpSpPr bwMode="auto">
          <a:xfrm>
            <a:off x="467544" y="1772816"/>
            <a:ext cx="8280920" cy="4815309"/>
            <a:chOff x="431" y="1389"/>
            <a:chExt cx="4944" cy="2761"/>
          </a:xfrm>
        </p:grpSpPr>
        <p:sp>
          <p:nvSpPr>
            <p:cNvPr id="392195" name="AutoShape 4"/>
            <p:cNvSpPr>
              <a:spLocks noChangeAspect="1" noChangeArrowheads="1" noTextEdit="1"/>
            </p:cNvSpPr>
            <p:nvPr/>
          </p:nvSpPr>
          <p:spPr bwMode="auto">
            <a:xfrm>
              <a:off x="431" y="1389"/>
              <a:ext cx="4944" cy="27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2196" name="Rectangle 6"/>
            <p:cNvSpPr>
              <a:spLocks noChangeArrowheads="1"/>
            </p:cNvSpPr>
            <p:nvPr/>
          </p:nvSpPr>
          <p:spPr bwMode="auto">
            <a:xfrm>
              <a:off x="432" y="1389"/>
              <a:ext cx="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197" name="Rectangle 7"/>
            <p:cNvSpPr>
              <a:spLocks noChangeArrowheads="1"/>
            </p:cNvSpPr>
            <p:nvPr/>
          </p:nvSpPr>
          <p:spPr bwMode="auto">
            <a:xfrm>
              <a:off x="432" y="1429"/>
              <a:ext cx="4943" cy="261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2198" name="Rectangle 8"/>
            <p:cNvSpPr>
              <a:spLocks noChangeArrowheads="1"/>
            </p:cNvSpPr>
            <p:nvPr/>
          </p:nvSpPr>
          <p:spPr bwMode="auto">
            <a:xfrm>
              <a:off x="1310" y="1472"/>
              <a:ext cx="1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 b="1">
                  <a:solidFill>
                    <a:srgbClr val="000000"/>
                  </a:solidFill>
                </a:rPr>
                <a:t>    </a:t>
              </a:r>
              <a:endParaRPr lang="cs-CZ"/>
            </a:p>
          </p:txBody>
        </p:sp>
        <p:sp>
          <p:nvSpPr>
            <p:cNvPr id="392199" name="Rectangle 9"/>
            <p:cNvSpPr>
              <a:spLocks noChangeArrowheads="1"/>
            </p:cNvSpPr>
            <p:nvPr/>
          </p:nvSpPr>
          <p:spPr bwMode="auto">
            <a:xfrm>
              <a:off x="1441" y="1475"/>
              <a:ext cx="1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   </a:t>
              </a:r>
              <a:endParaRPr lang="cs-CZ"/>
            </a:p>
          </p:txBody>
        </p:sp>
        <p:sp>
          <p:nvSpPr>
            <p:cNvPr id="392200" name="Rectangle 10"/>
            <p:cNvSpPr>
              <a:spLocks noChangeArrowheads="1"/>
            </p:cNvSpPr>
            <p:nvPr/>
          </p:nvSpPr>
          <p:spPr bwMode="auto">
            <a:xfrm>
              <a:off x="1572" y="1475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01" name="Rectangle 11"/>
            <p:cNvSpPr>
              <a:spLocks noChangeArrowheads="1"/>
            </p:cNvSpPr>
            <p:nvPr/>
          </p:nvSpPr>
          <p:spPr bwMode="auto">
            <a:xfrm>
              <a:off x="518" y="1624"/>
              <a:ext cx="60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                  </a:t>
              </a:r>
              <a:endParaRPr lang="cs-CZ"/>
            </a:p>
          </p:txBody>
        </p:sp>
        <p:sp>
          <p:nvSpPr>
            <p:cNvPr id="392202" name="Rectangle 12"/>
            <p:cNvSpPr>
              <a:spLocks noChangeArrowheads="1"/>
            </p:cNvSpPr>
            <p:nvPr/>
          </p:nvSpPr>
          <p:spPr bwMode="auto">
            <a:xfrm>
              <a:off x="1140" y="1624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03" name="Rectangle 13"/>
            <p:cNvSpPr>
              <a:spLocks noChangeArrowheads="1"/>
            </p:cNvSpPr>
            <p:nvPr/>
          </p:nvSpPr>
          <p:spPr bwMode="auto">
            <a:xfrm>
              <a:off x="518" y="1776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04" name="Rectangle 14"/>
            <p:cNvSpPr>
              <a:spLocks noChangeArrowheads="1"/>
            </p:cNvSpPr>
            <p:nvPr/>
          </p:nvSpPr>
          <p:spPr bwMode="auto">
            <a:xfrm>
              <a:off x="939" y="1776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05" name="Rectangle 15"/>
            <p:cNvSpPr>
              <a:spLocks noChangeArrowheads="1"/>
            </p:cNvSpPr>
            <p:nvPr/>
          </p:nvSpPr>
          <p:spPr bwMode="auto">
            <a:xfrm>
              <a:off x="1360" y="1776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06" name="Rectangle 16"/>
            <p:cNvSpPr>
              <a:spLocks noChangeArrowheads="1"/>
            </p:cNvSpPr>
            <p:nvPr/>
          </p:nvSpPr>
          <p:spPr bwMode="auto">
            <a:xfrm>
              <a:off x="1781" y="1776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07" name="Rectangle 17"/>
            <p:cNvSpPr>
              <a:spLocks noChangeArrowheads="1"/>
            </p:cNvSpPr>
            <p:nvPr/>
          </p:nvSpPr>
          <p:spPr bwMode="auto">
            <a:xfrm>
              <a:off x="2202" y="1776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08" name="Rectangle 18"/>
            <p:cNvSpPr>
              <a:spLocks noChangeArrowheads="1"/>
            </p:cNvSpPr>
            <p:nvPr/>
          </p:nvSpPr>
          <p:spPr bwMode="auto">
            <a:xfrm>
              <a:off x="2623" y="1776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09" name="Rectangle 19"/>
            <p:cNvSpPr>
              <a:spLocks noChangeArrowheads="1"/>
            </p:cNvSpPr>
            <p:nvPr/>
          </p:nvSpPr>
          <p:spPr bwMode="auto">
            <a:xfrm>
              <a:off x="3044" y="1776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10" name="Rectangle 20"/>
            <p:cNvSpPr>
              <a:spLocks noChangeArrowheads="1"/>
            </p:cNvSpPr>
            <p:nvPr/>
          </p:nvSpPr>
          <p:spPr bwMode="auto">
            <a:xfrm>
              <a:off x="3464" y="1776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11" name="Rectangle 21"/>
            <p:cNvSpPr>
              <a:spLocks noChangeArrowheads="1"/>
            </p:cNvSpPr>
            <p:nvPr/>
          </p:nvSpPr>
          <p:spPr bwMode="auto">
            <a:xfrm>
              <a:off x="3885" y="1776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12" name="Rectangle 22"/>
            <p:cNvSpPr>
              <a:spLocks noChangeArrowheads="1"/>
            </p:cNvSpPr>
            <p:nvPr/>
          </p:nvSpPr>
          <p:spPr bwMode="auto">
            <a:xfrm>
              <a:off x="518" y="1926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13" name="Rectangle 23"/>
            <p:cNvSpPr>
              <a:spLocks noChangeArrowheads="1"/>
            </p:cNvSpPr>
            <p:nvPr/>
          </p:nvSpPr>
          <p:spPr bwMode="auto">
            <a:xfrm>
              <a:off x="939" y="1926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14" name="Rectangle 24"/>
            <p:cNvSpPr>
              <a:spLocks noChangeArrowheads="1"/>
            </p:cNvSpPr>
            <p:nvPr/>
          </p:nvSpPr>
          <p:spPr bwMode="auto">
            <a:xfrm>
              <a:off x="518" y="2289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15" name="Rectangle 25"/>
            <p:cNvSpPr>
              <a:spLocks noChangeArrowheads="1"/>
            </p:cNvSpPr>
            <p:nvPr/>
          </p:nvSpPr>
          <p:spPr bwMode="auto">
            <a:xfrm>
              <a:off x="939" y="2289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16" name="Rectangle 26"/>
            <p:cNvSpPr>
              <a:spLocks noChangeArrowheads="1"/>
            </p:cNvSpPr>
            <p:nvPr/>
          </p:nvSpPr>
          <p:spPr bwMode="auto">
            <a:xfrm>
              <a:off x="1360" y="2289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17" name="Rectangle 27"/>
            <p:cNvSpPr>
              <a:spLocks noChangeArrowheads="1"/>
            </p:cNvSpPr>
            <p:nvPr/>
          </p:nvSpPr>
          <p:spPr bwMode="auto">
            <a:xfrm>
              <a:off x="1781" y="2289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18" name="Rectangle 28"/>
            <p:cNvSpPr>
              <a:spLocks noChangeArrowheads="1"/>
            </p:cNvSpPr>
            <p:nvPr/>
          </p:nvSpPr>
          <p:spPr bwMode="auto">
            <a:xfrm>
              <a:off x="2202" y="2289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19" name="Rectangle 29"/>
            <p:cNvSpPr>
              <a:spLocks noChangeArrowheads="1"/>
            </p:cNvSpPr>
            <p:nvPr/>
          </p:nvSpPr>
          <p:spPr bwMode="auto">
            <a:xfrm>
              <a:off x="2623" y="2289"/>
              <a:ext cx="6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 b="1">
                  <a:solidFill>
                    <a:srgbClr val="000000"/>
                  </a:solidFill>
                </a:rPr>
                <a:t>  </a:t>
              </a:r>
              <a:endParaRPr lang="cs-CZ"/>
            </a:p>
          </p:txBody>
        </p:sp>
        <p:sp>
          <p:nvSpPr>
            <p:cNvPr id="392220" name="Rectangle 30"/>
            <p:cNvSpPr>
              <a:spLocks noChangeArrowheads="1"/>
            </p:cNvSpPr>
            <p:nvPr/>
          </p:nvSpPr>
          <p:spPr bwMode="auto">
            <a:xfrm>
              <a:off x="2688" y="2289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21" name="Rectangle 31"/>
            <p:cNvSpPr>
              <a:spLocks noChangeArrowheads="1"/>
            </p:cNvSpPr>
            <p:nvPr/>
          </p:nvSpPr>
          <p:spPr bwMode="auto">
            <a:xfrm>
              <a:off x="3044" y="2655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22" name="Rectangle 32"/>
            <p:cNvSpPr>
              <a:spLocks noChangeArrowheads="1"/>
            </p:cNvSpPr>
            <p:nvPr/>
          </p:nvSpPr>
          <p:spPr bwMode="auto">
            <a:xfrm>
              <a:off x="3076" y="2655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23" name="Rectangle 33"/>
            <p:cNvSpPr>
              <a:spLocks noChangeArrowheads="1"/>
            </p:cNvSpPr>
            <p:nvPr/>
          </p:nvSpPr>
          <p:spPr bwMode="auto">
            <a:xfrm>
              <a:off x="518" y="2947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24" name="Rectangle 34"/>
            <p:cNvSpPr>
              <a:spLocks noChangeArrowheads="1"/>
            </p:cNvSpPr>
            <p:nvPr/>
          </p:nvSpPr>
          <p:spPr bwMode="auto">
            <a:xfrm>
              <a:off x="518" y="3098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25" name="Rectangle 35"/>
            <p:cNvSpPr>
              <a:spLocks noChangeArrowheads="1"/>
            </p:cNvSpPr>
            <p:nvPr/>
          </p:nvSpPr>
          <p:spPr bwMode="auto">
            <a:xfrm>
              <a:off x="518" y="3248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26" name="Rectangle 36"/>
            <p:cNvSpPr>
              <a:spLocks noChangeArrowheads="1"/>
            </p:cNvSpPr>
            <p:nvPr/>
          </p:nvSpPr>
          <p:spPr bwMode="auto">
            <a:xfrm>
              <a:off x="518" y="3399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27" name="Rectangle 37"/>
            <p:cNvSpPr>
              <a:spLocks noChangeArrowheads="1"/>
            </p:cNvSpPr>
            <p:nvPr/>
          </p:nvSpPr>
          <p:spPr bwMode="auto">
            <a:xfrm>
              <a:off x="518" y="3549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28" name="Rectangle 38"/>
            <p:cNvSpPr>
              <a:spLocks noChangeArrowheads="1"/>
            </p:cNvSpPr>
            <p:nvPr/>
          </p:nvSpPr>
          <p:spPr bwMode="auto">
            <a:xfrm>
              <a:off x="551" y="3549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29" name="Rectangle 39"/>
            <p:cNvSpPr>
              <a:spLocks noChangeArrowheads="1"/>
            </p:cNvSpPr>
            <p:nvPr/>
          </p:nvSpPr>
          <p:spPr bwMode="auto">
            <a:xfrm>
              <a:off x="518" y="3699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30" name="Rectangle 40"/>
            <p:cNvSpPr>
              <a:spLocks noChangeArrowheads="1"/>
            </p:cNvSpPr>
            <p:nvPr/>
          </p:nvSpPr>
          <p:spPr bwMode="auto">
            <a:xfrm>
              <a:off x="939" y="3699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31" name="Rectangle 41"/>
            <p:cNvSpPr>
              <a:spLocks noChangeArrowheads="1"/>
            </p:cNvSpPr>
            <p:nvPr/>
          </p:nvSpPr>
          <p:spPr bwMode="auto">
            <a:xfrm>
              <a:off x="1360" y="3699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32" name="Rectangle 42"/>
            <p:cNvSpPr>
              <a:spLocks noChangeArrowheads="1"/>
            </p:cNvSpPr>
            <p:nvPr/>
          </p:nvSpPr>
          <p:spPr bwMode="auto">
            <a:xfrm>
              <a:off x="1781" y="3699"/>
              <a:ext cx="1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   </a:t>
              </a:r>
              <a:endParaRPr lang="cs-CZ"/>
            </a:p>
          </p:txBody>
        </p:sp>
        <p:sp>
          <p:nvSpPr>
            <p:cNvPr id="392233" name="Rectangle 43"/>
            <p:cNvSpPr>
              <a:spLocks noChangeArrowheads="1"/>
            </p:cNvSpPr>
            <p:nvPr/>
          </p:nvSpPr>
          <p:spPr bwMode="auto">
            <a:xfrm>
              <a:off x="1912" y="3699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34" name="Rectangle 44"/>
            <p:cNvSpPr>
              <a:spLocks noChangeArrowheads="1"/>
            </p:cNvSpPr>
            <p:nvPr/>
          </p:nvSpPr>
          <p:spPr bwMode="auto">
            <a:xfrm>
              <a:off x="2202" y="3699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35" name="Rectangle 45"/>
            <p:cNvSpPr>
              <a:spLocks noChangeArrowheads="1"/>
            </p:cNvSpPr>
            <p:nvPr/>
          </p:nvSpPr>
          <p:spPr bwMode="auto">
            <a:xfrm>
              <a:off x="2623" y="3699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36" name="Rectangle 46"/>
            <p:cNvSpPr>
              <a:spLocks noChangeArrowheads="1"/>
            </p:cNvSpPr>
            <p:nvPr/>
          </p:nvSpPr>
          <p:spPr bwMode="auto">
            <a:xfrm>
              <a:off x="518" y="3856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37" name="Rectangle 47"/>
            <p:cNvSpPr>
              <a:spLocks noChangeArrowheads="1"/>
            </p:cNvSpPr>
            <p:nvPr/>
          </p:nvSpPr>
          <p:spPr bwMode="auto">
            <a:xfrm>
              <a:off x="939" y="3856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38" name="Rectangle 48"/>
            <p:cNvSpPr>
              <a:spLocks noChangeArrowheads="1"/>
            </p:cNvSpPr>
            <p:nvPr/>
          </p:nvSpPr>
          <p:spPr bwMode="auto">
            <a:xfrm>
              <a:off x="1360" y="3856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39" name="Rectangle 49"/>
            <p:cNvSpPr>
              <a:spLocks noChangeArrowheads="1"/>
            </p:cNvSpPr>
            <p:nvPr/>
          </p:nvSpPr>
          <p:spPr bwMode="auto">
            <a:xfrm>
              <a:off x="1781" y="3856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40" name="Rectangle 50"/>
            <p:cNvSpPr>
              <a:spLocks noChangeArrowheads="1"/>
            </p:cNvSpPr>
            <p:nvPr/>
          </p:nvSpPr>
          <p:spPr bwMode="auto">
            <a:xfrm>
              <a:off x="1814" y="3856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41" name="Rectangle 51"/>
            <p:cNvSpPr>
              <a:spLocks noChangeArrowheads="1"/>
            </p:cNvSpPr>
            <p:nvPr/>
          </p:nvSpPr>
          <p:spPr bwMode="auto">
            <a:xfrm>
              <a:off x="2202" y="3856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42" name="Rectangle 52"/>
            <p:cNvSpPr>
              <a:spLocks noChangeArrowheads="1"/>
            </p:cNvSpPr>
            <p:nvPr/>
          </p:nvSpPr>
          <p:spPr bwMode="auto">
            <a:xfrm>
              <a:off x="2623" y="3853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43" name="Rectangle 53"/>
            <p:cNvSpPr>
              <a:spLocks noChangeArrowheads="1"/>
            </p:cNvSpPr>
            <p:nvPr/>
          </p:nvSpPr>
          <p:spPr bwMode="auto">
            <a:xfrm>
              <a:off x="3044" y="3853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44" name="Rectangle 54"/>
            <p:cNvSpPr>
              <a:spLocks noChangeArrowheads="1"/>
            </p:cNvSpPr>
            <p:nvPr/>
          </p:nvSpPr>
          <p:spPr bwMode="auto">
            <a:xfrm>
              <a:off x="3464" y="3853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45" name="Rectangle 55"/>
            <p:cNvSpPr>
              <a:spLocks noChangeArrowheads="1"/>
            </p:cNvSpPr>
            <p:nvPr/>
          </p:nvSpPr>
          <p:spPr bwMode="auto">
            <a:xfrm>
              <a:off x="3497" y="3853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46" name="Freeform 56"/>
            <p:cNvSpPr>
              <a:spLocks noEditPoints="1"/>
            </p:cNvSpPr>
            <p:nvPr/>
          </p:nvSpPr>
          <p:spPr bwMode="auto">
            <a:xfrm>
              <a:off x="1515" y="1520"/>
              <a:ext cx="72" cy="2153"/>
            </a:xfrm>
            <a:custGeom>
              <a:avLst/>
              <a:gdLst>
                <a:gd name="T0" fmla="*/ 42 w 72"/>
                <a:gd name="T1" fmla="*/ 60 h 2153"/>
                <a:gd name="T2" fmla="*/ 40 w 72"/>
                <a:gd name="T3" fmla="*/ 2153 h 2153"/>
                <a:gd name="T4" fmla="*/ 29 w 72"/>
                <a:gd name="T5" fmla="*/ 2153 h 2153"/>
                <a:gd name="T6" fmla="*/ 30 w 72"/>
                <a:gd name="T7" fmla="*/ 60 h 2153"/>
                <a:gd name="T8" fmla="*/ 42 w 72"/>
                <a:gd name="T9" fmla="*/ 60 h 2153"/>
                <a:gd name="T10" fmla="*/ 0 w 72"/>
                <a:gd name="T11" fmla="*/ 72 h 2153"/>
                <a:gd name="T12" fmla="*/ 36 w 72"/>
                <a:gd name="T13" fmla="*/ 0 h 2153"/>
                <a:gd name="T14" fmla="*/ 72 w 72"/>
                <a:gd name="T15" fmla="*/ 72 h 2153"/>
                <a:gd name="T16" fmla="*/ 0 w 72"/>
                <a:gd name="T17" fmla="*/ 72 h 215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2"/>
                <a:gd name="T28" fmla="*/ 0 h 2153"/>
                <a:gd name="T29" fmla="*/ 72 w 72"/>
                <a:gd name="T30" fmla="*/ 2153 h 215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2" h="2153">
                  <a:moveTo>
                    <a:pt x="42" y="60"/>
                  </a:moveTo>
                  <a:lnTo>
                    <a:pt x="40" y="2153"/>
                  </a:lnTo>
                  <a:lnTo>
                    <a:pt x="29" y="2153"/>
                  </a:lnTo>
                  <a:lnTo>
                    <a:pt x="30" y="60"/>
                  </a:lnTo>
                  <a:lnTo>
                    <a:pt x="42" y="60"/>
                  </a:lnTo>
                  <a:close/>
                  <a:moveTo>
                    <a:pt x="0" y="72"/>
                  </a:moveTo>
                  <a:lnTo>
                    <a:pt x="36" y="0"/>
                  </a:lnTo>
                  <a:lnTo>
                    <a:pt x="72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2247" name="Freeform 57"/>
            <p:cNvSpPr>
              <a:spLocks noEditPoints="1"/>
            </p:cNvSpPr>
            <p:nvPr/>
          </p:nvSpPr>
          <p:spPr bwMode="auto">
            <a:xfrm>
              <a:off x="1550" y="3638"/>
              <a:ext cx="3805" cy="71"/>
            </a:xfrm>
            <a:custGeom>
              <a:avLst/>
              <a:gdLst>
                <a:gd name="T0" fmla="*/ 0 w 3805"/>
                <a:gd name="T1" fmla="*/ 30 h 71"/>
                <a:gd name="T2" fmla="*/ 3757 w 3805"/>
                <a:gd name="T3" fmla="*/ 30 h 71"/>
                <a:gd name="T4" fmla="*/ 3757 w 3805"/>
                <a:gd name="T5" fmla="*/ 41 h 71"/>
                <a:gd name="T6" fmla="*/ 0 w 3805"/>
                <a:gd name="T7" fmla="*/ 41 h 71"/>
                <a:gd name="T8" fmla="*/ 0 w 3805"/>
                <a:gd name="T9" fmla="*/ 30 h 71"/>
                <a:gd name="T10" fmla="*/ 3757 w 3805"/>
                <a:gd name="T11" fmla="*/ 35 h 71"/>
                <a:gd name="T12" fmla="*/ 3734 w 3805"/>
                <a:gd name="T13" fmla="*/ 0 h 71"/>
                <a:gd name="T14" fmla="*/ 3805 w 3805"/>
                <a:gd name="T15" fmla="*/ 35 h 71"/>
                <a:gd name="T16" fmla="*/ 3734 w 3805"/>
                <a:gd name="T17" fmla="*/ 71 h 71"/>
                <a:gd name="T18" fmla="*/ 3757 w 3805"/>
                <a:gd name="T19" fmla="*/ 35 h 7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805"/>
                <a:gd name="T31" fmla="*/ 0 h 71"/>
                <a:gd name="T32" fmla="*/ 3805 w 3805"/>
                <a:gd name="T33" fmla="*/ 71 h 7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805" h="71">
                  <a:moveTo>
                    <a:pt x="0" y="30"/>
                  </a:moveTo>
                  <a:lnTo>
                    <a:pt x="3757" y="30"/>
                  </a:lnTo>
                  <a:lnTo>
                    <a:pt x="3757" y="41"/>
                  </a:lnTo>
                  <a:lnTo>
                    <a:pt x="0" y="41"/>
                  </a:lnTo>
                  <a:lnTo>
                    <a:pt x="0" y="30"/>
                  </a:lnTo>
                  <a:close/>
                  <a:moveTo>
                    <a:pt x="3757" y="35"/>
                  </a:moveTo>
                  <a:lnTo>
                    <a:pt x="3734" y="0"/>
                  </a:lnTo>
                  <a:lnTo>
                    <a:pt x="3805" y="35"/>
                  </a:lnTo>
                  <a:lnTo>
                    <a:pt x="3734" y="71"/>
                  </a:lnTo>
                  <a:lnTo>
                    <a:pt x="3757" y="35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2248" name="Freeform 58"/>
            <p:cNvSpPr>
              <a:spLocks noEditPoints="1"/>
            </p:cNvSpPr>
            <p:nvPr/>
          </p:nvSpPr>
          <p:spPr bwMode="auto">
            <a:xfrm>
              <a:off x="2695" y="2635"/>
              <a:ext cx="10" cy="1034"/>
            </a:xfrm>
            <a:custGeom>
              <a:avLst/>
              <a:gdLst>
                <a:gd name="T0" fmla="*/ 6 w 10"/>
                <a:gd name="T1" fmla="*/ 35 h 1034"/>
                <a:gd name="T2" fmla="*/ 2 w 10"/>
                <a:gd name="T3" fmla="*/ 3 h 1034"/>
                <a:gd name="T4" fmla="*/ 9 w 10"/>
                <a:gd name="T5" fmla="*/ 3 h 1034"/>
                <a:gd name="T6" fmla="*/ 9 w 10"/>
                <a:gd name="T7" fmla="*/ 97 h 1034"/>
                <a:gd name="T8" fmla="*/ 0 w 10"/>
                <a:gd name="T9" fmla="*/ 94 h 1034"/>
                <a:gd name="T10" fmla="*/ 8 w 10"/>
                <a:gd name="T11" fmla="*/ 62 h 1034"/>
                <a:gd name="T12" fmla="*/ 10 w 10"/>
                <a:gd name="T13" fmla="*/ 155 h 1034"/>
                <a:gd name="T14" fmla="*/ 2 w 10"/>
                <a:gd name="T15" fmla="*/ 159 h 1034"/>
                <a:gd name="T16" fmla="*/ 3 w 10"/>
                <a:gd name="T17" fmla="*/ 125 h 1034"/>
                <a:gd name="T18" fmla="*/ 10 w 10"/>
                <a:gd name="T19" fmla="*/ 130 h 1034"/>
                <a:gd name="T20" fmla="*/ 6 w 10"/>
                <a:gd name="T21" fmla="*/ 222 h 1034"/>
                <a:gd name="T22" fmla="*/ 2 w 10"/>
                <a:gd name="T23" fmla="*/ 189 h 1034"/>
                <a:gd name="T24" fmla="*/ 9 w 10"/>
                <a:gd name="T25" fmla="*/ 189 h 1034"/>
                <a:gd name="T26" fmla="*/ 9 w 10"/>
                <a:gd name="T27" fmla="*/ 284 h 1034"/>
                <a:gd name="T28" fmla="*/ 0 w 10"/>
                <a:gd name="T29" fmla="*/ 281 h 1034"/>
                <a:gd name="T30" fmla="*/ 8 w 10"/>
                <a:gd name="T31" fmla="*/ 249 h 1034"/>
                <a:gd name="T32" fmla="*/ 10 w 10"/>
                <a:gd name="T33" fmla="*/ 344 h 1034"/>
                <a:gd name="T34" fmla="*/ 2 w 10"/>
                <a:gd name="T35" fmla="*/ 346 h 1034"/>
                <a:gd name="T36" fmla="*/ 3 w 10"/>
                <a:gd name="T37" fmla="*/ 312 h 1034"/>
                <a:gd name="T38" fmla="*/ 10 w 10"/>
                <a:gd name="T39" fmla="*/ 316 h 1034"/>
                <a:gd name="T40" fmla="*/ 6 w 10"/>
                <a:gd name="T41" fmla="*/ 411 h 1034"/>
                <a:gd name="T42" fmla="*/ 2 w 10"/>
                <a:gd name="T43" fmla="*/ 378 h 1034"/>
                <a:gd name="T44" fmla="*/ 9 w 10"/>
                <a:gd name="T45" fmla="*/ 378 h 1034"/>
                <a:gd name="T46" fmla="*/ 9 w 10"/>
                <a:gd name="T47" fmla="*/ 471 h 1034"/>
                <a:gd name="T48" fmla="*/ 0 w 10"/>
                <a:gd name="T49" fmla="*/ 468 h 1034"/>
                <a:gd name="T50" fmla="*/ 8 w 10"/>
                <a:gd name="T51" fmla="*/ 438 h 1034"/>
                <a:gd name="T52" fmla="*/ 10 w 10"/>
                <a:gd name="T53" fmla="*/ 530 h 1034"/>
                <a:gd name="T54" fmla="*/ 2 w 10"/>
                <a:gd name="T55" fmla="*/ 533 h 1034"/>
                <a:gd name="T56" fmla="*/ 3 w 10"/>
                <a:gd name="T57" fmla="*/ 499 h 1034"/>
                <a:gd name="T58" fmla="*/ 10 w 10"/>
                <a:gd name="T59" fmla="*/ 503 h 1034"/>
                <a:gd name="T60" fmla="*/ 6 w 10"/>
                <a:gd name="T61" fmla="*/ 598 h 1034"/>
                <a:gd name="T62" fmla="*/ 2 w 10"/>
                <a:gd name="T63" fmla="*/ 565 h 1034"/>
                <a:gd name="T64" fmla="*/ 9 w 10"/>
                <a:gd name="T65" fmla="*/ 565 h 1034"/>
                <a:gd name="T66" fmla="*/ 9 w 10"/>
                <a:gd name="T67" fmla="*/ 659 h 1034"/>
                <a:gd name="T68" fmla="*/ 0 w 10"/>
                <a:gd name="T69" fmla="*/ 655 h 1034"/>
                <a:gd name="T70" fmla="*/ 8 w 10"/>
                <a:gd name="T71" fmla="*/ 625 h 1034"/>
                <a:gd name="T72" fmla="*/ 10 w 10"/>
                <a:gd name="T73" fmla="*/ 717 h 1034"/>
                <a:gd name="T74" fmla="*/ 2 w 10"/>
                <a:gd name="T75" fmla="*/ 720 h 1034"/>
                <a:gd name="T76" fmla="*/ 3 w 10"/>
                <a:gd name="T77" fmla="*/ 687 h 1034"/>
                <a:gd name="T78" fmla="*/ 10 w 10"/>
                <a:gd name="T79" fmla="*/ 690 h 1034"/>
                <a:gd name="T80" fmla="*/ 6 w 10"/>
                <a:gd name="T81" fmla="*/ 784 h 1034"/>
                <a:gd name="T82" fmla="*/ 2 w 10"/>
                <a:gd name="T83" fmla="*/ 752 h 1034"/>
                <a:gd name="T84" fmla="*/ 9 w 10"/>
                <a:gd name="T85" fmla="*/ 752 h 1034"/>
                <a:gd name="T86" fmla="*/ 9 w 10"/>
                <a:gd name="T87" fmla="*/ 846 h 1034"/>
                <a:gd name="T88" fmla="*/ 0 w 10"/>
                <a:gd name="T89" fmla="*/ 843 h 1034"/>
                <a:gd name="T90" fmla="*/ 8 w 10"/>
                <a:gd name="T91" fmla="*/ 812 h 1034"/>
                <a:gd name="T92" fmla="*/ 10 w 10"/>
                <a:gd name="T93" fmla="*/ 904 h 1034"/>
                <a:gd name="T94" fmla="*/ 2 w 10"/>
                <a:gd name="T95" fmla="*/ 909 h 1034"/>
                <a:gd name="T96" fmla="*/ 3 w 10"/>
                <a:gd name="T97" fmla="*/ 874 h 1034"/>
                <a:gd name="T98" fmla="*/ 10 w 10"/>
                <a:gd name="T99" fmla="*/ 879 h 1034"/>
                <a:gd name="T100" fmla="*/ 6 w 10"/>
                <a:gd name="T101" fmla="*/ 971 h 1034"/>
                <a:gd name="T102" fmla="*/ 2 w 10"/>
                <a:gd name="T103" fmla="*/ 939 h 1034"/>
                <a:gd name="T104" fmla="*/ 9 w 10"/>
                <a:gd name="T105" fmla="*/ 939 h 1034"/>
                <a:gd name="T106" fmla="*/ 9 w 10"/>
                <a:gd name="T107" fmla="*/ 1033 h 1034"/>
                <a:gd name="T108" fmla="*/ 0 w 10"/>
                <a:gd name="T109" fmla="*/ 1030 h 1034"/>
                <a:gd name="T110" fmla="*/ 8 w 10"/>
                <a:gd name="T111" fmla="*/ 998 h 103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0"/>
                <a:gd name="T169" fmla="*/ 0 h 1034"/>
                <a:gd name="T170" fmla="*/ 10 w 10"/>
                <a:gd name="T171" fmla="*/ 1034 h 103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0" h="1034">
                  <a:moveTo>
                    <a:pt x="10" y="4"/>
                  </a:moveTo>
                  <a:lnTo>
                    <a:pt x="10" y="31"/>
                  </a:lnTo>
                  <a:lnTo>
                    <a:pt x="9" y="32"/>
                  </a:lnTo>
                  <a:lnTo>
                    <a:pt x="9" y="34"/>
                  </a:lnTo>
                  <a:lnTo>
                    <a:pt x="8" y="35"/>
                  </a:lnTo>
                  <a:lnTo>
                    <a:pt x="6" y="35"/>
                  </a:lnTo>
                  <a:lnTo>
                    <a:pt x="3" y="35"/>
                  </a:lnTo>
                  <a:lnTo>
                    <a:pt x="2" y="34"/>
                  </a:lnTo>
                  <a:lnTo>
                    <a:pt x="2" y="32"/>
                  </a:lnTo>
                  <a:lnTo>
                    <a:pt x="0" y="31"/>
                  </a:lnTo>
                  <a:lnTo>
                    <a:pt x="0" y="4"/>
                  </a:lnTo>
                  <a:lnTo>
                    <a:pt x="2" y="3"/>
                  </a:lnTo>
                  <a:lnTo>
                    <a:pt x="2" y="1"/>
                  </a:lnTo>
                  <a:lnTo>
                    <a:pt x="3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9" y="1"/>
                  </a:lnTo>
                  <a:lnTo>
                    <a:pt x="9" y="3"/>
                  </a:lnTo>
                  <a:lnTo>
                    <a:pt x="10" y="4"/>
                  </a:lnTo>
                  <a:close/>
                  <a:moveTo>
                    <a:pt x="10" y="67"/>
                  </a:moveTo>
                  <a:lnTo>
                    <a:pt x="10" y="94"/>
                  </a:lnTo>
                  <a:lnTo>
                    <a:pt x="9" y="95"/>
                  </a:lnTo>
                  <a:lnTo>
                    <a:pt x="9" y="97"/>
                  </a:lnTo>
                  <a:lnTo>
                    <a:pt x="8" y="98"/>
                  </a:lnTo>
                  <a:lnTo>
                    <a:pt x="6" y="98"/>
                  </a:lnTo>
                  <a:lnTo>
                    <a:pt x="3" y="98"/>
                  </a:lnTo>
                  <a:lnTo>
                    <a:pt x="2" y="97"/>
                  </a:lnTo>
                  <a:lnTo>
                    <a:pt x="2" y="95"/>
                  </a:lnTo>
                  <a:lnTo>
                    <a:pt x="0" y="94"/>
                  </a:lnTo>
                  <a:lnTo>
                    <a:pt x="0" y="67"/>
                  </a:lnTo>
                  <a:lnTo>
                    <a:pt x="2" y="65"/>
                  </a:lnTo>
                  <a:lnTo>
                    <a:pt x="2" y="64"/>
                  </a:lnTo>
                  <a:lnTo>
                    <a:pt x="3" y="62"/>
                  </a:lnTo>
                  <a:lnTo>
                    <a:pt x="6" y="62"/>
                  </a:lnTo>
                  <a:lnTo>
                    <a:pt x="8" y="62"/>
                  </a:lnTo>
                  <a:lnTo>
                    <a:pt x="9" y="64"/>
                  </a:lnTo>
                  <a:lnTo>
                    <a:pt x="9" y="65"/>
                  </a:lnTo>
                  <a:lnTo>
                    <a:pt x="10" y="67"/>
                  </a:lnTo>
                  <a:close/>
                  <a:moveTo>
                    <a:pt x="10" y="130"/>
                  </a:moveTo>
                  <a:lnTo>
                    <a:pt x="10" y="155"/>
                  </a:lnTo>
                  <a:lnTo>
                    <a:pt x="9" y="158"/>
                  </a:lnTo>
                  <a:lnTo>
                    <a:pt x="9" y="159"/>
                  </a:lnTo>
                  <a:lnTo>
                    <a:pt x="8" y="159"/>
                  </a:lnTo>
                  <a:lnTo>
                    <a:pt x="6" y="161"/>
                  </a:lnTo>
                  <a:lnTo>
                    <a:pt x="3" y="159"/>
                  </a:lnTo>
                  <a:lnTo>
                    <a:pt x="2" y="159"/>
                  </a:lnTo>
                  <a:lnTo>
                    <a:pt x="2" y="158"/>
                  </a:lnTo>
                  <a:lnTo>
                    <a:pt x="0" y="155"/>
                  </a:lnTo>
                  <a:lnTo>
                    <a:pt x="0" y="130"/>
                  </a:lnTo>
                  <a:lnTo>
                    <a:pt x="2" y="128"/>
                  </a:lnTo>
                  <a:lnTo>
                    <a:pt x="2" y="127"/>
                  </a:lnTo>
                  <a:lnTo>
                    <a:pt x="3" y="125"/>
                  </a:lnTo>
                  <a:lnTo>
                    <a:pt x="6" y="125"/>
                  </a:lnTo>
                  <a:lnTo>
                    <a:pt x="8" y="125"/>
                  </a:lnTo>
                  <a:lnTo>
                    <a:pt x="9" y="127"/>
                  </a:lnTo>
                  <a:lnTo>
                    <a:pt x="9" y="128"/>
                  </a:lnTo>
                  <a:lnTo>
                    <a:pt x="10" y="130"/>
                  </a:lnTo>
                  <a:close/>
                  <a:moveTo>
                    <a:pt x="10" y="191"/>
                  </a:moveTo>
                  <a:lnTo>
                    <a:pt x="10" y="218"/>
                  </a:lnTo>
                  <a:lnTo>
                    <a:pt x="9" y="219"/>
                  </a:lnTo>
                  <a:lnTo>
                    <a:pt x="9" y="221"/>
                  </a:lnTo>
                  <a:lnTo>
                    <a:pt x="8" y="222"/>
                  </a:lnTo>
                  <a:lnTo>
                    <a:pt x="6" y="222"/>
                  </a:lnTo>
                  <a:lnTo>
                    <a:pt x="3" y="222"/>
                  </a:lnTo>
                  <a:lnTo>
                    <a:pt x="2" y="221"/>
                  </a:lnTo>
                  <a:lnTo>
                    <a:pt x="2" y="219"/>
                  </a:lnTo>
                  <a:lnTo>
                    <a:pt x="0" y="218"/>
                  </a:lnTo>
                  <a:lnTo>
                    <a:pt x="0" y="191"/>
                  </a:lnTo>
                  <a:lnTo>
                    <a:pt x="2" y="189"/>
                  </a:lnTo>
                  <a:lnTo>
                    <a:pt x="2" y="188"/>
                  </a:lnTo>
                  <a:lnTo>
                    <a:pt x="3" y="188"/>
                  </a:lnTo>
                  <a:lnTo>
                    <a:pt x="6" y="187"/>
                  </a:lnTo>
                  <a:lnTo>
                    <a:pt x="8" y="188"/>
                  </a:lnTo>
                  <a:lnTo>
                    <a:pt x="9" y="188"/>
                  </a:lnTo>
                  <a:lnTo>
                    <a:pt x="9" y="189"/>
                  </a:lnTo>
                  <a:lnTo>
                    <a:pt x="10" y="191"/>
                  </a:lnTo>
                  <a:close/>
                  <a:moveTo>
                    <a:pt x="10" y="254"/>
                  </a:moveTo>
                  <a:lnTo>
                    <a:pt x="10" y="281"/>
                  </a:lnTo>
                  <a:lnTo>
                    <a:pt x="9" y="282"/>
                  </a:lnTo>
                  <a:lnTo>
                    <a:pt x="9" y="284"/>
                  </a:lnTo>
                  <a:lnTo>
                    <a:pt x="8" y="285"/>
                  </a:lnTo>
                  <a:lnTo>
                    <a:pt x="6" y="285"/>
                  </a:lnTo>
                  <a:lnTo>
                    <a:pt x="3" y="285"/>
                  </a:lnTo>
                  <a:lnTo>
                    <a:pt x="2" y="284"/>
                  </a:lnTo>
                  <a:lnTo>
                    <a:pt x="2" y="282"/>
                  </a:lnTo>
                  <a:lnTo>
                    <a:pt x="0" y="281"/>
                  </a:lnTo>
                  <a:lnTo>
                    <a:pt x="0" y="254"/>
                  </a:lnTo>
                  <a:lnTo>
                    <a:pt x="2" y="252"/>
                  </a:lnTo>
                  <a:lnTo>
                    <a:pt x="2" y="251"/>
                  </a:lnTo>
                  <a:lnTo>
                    <a:pt x="3" y="249"/>
                  </a:lnTo>
                  <a:lnTo>
                    <a:pt x="6" y="249"/>
                  </a:lnTo>
                  <a:lnTo>
                    <a:pt x="8" y="249"/>
                  </a:lnTo>
                  <a:lnTo>
                    <a:pt x="9" y="251"/>
                  </a:lnTo>
                  <a:lnTo>
                    <a:pt x="9" y="252"/>
                  </a:lnTo>
                  <a:lnTo>
                    <a:pt x="10" y="254"/>
                  </a:lnTo>
                  <a:close/>
                  <a:moveTo>
                    <a:pt x="10" y="316"/>
                  </a:moveTo>
                  <a:lnTo>
                    <a:pt x="10" y="344"/>
                  </a:lnTo>
                  <a:lnTo>
                    <a:pt x="9" y="345"/>
                  </a:lnTo>
                  <a:lnTo>
                    <a:pt x="9" y="346"/>
                  </a:lnTo>
                  <a:lnTo>
                    <a:pt x="8" y="348"/>
                  </a:lnTo>
                  <a:lnTo>
                    <a:pt x="6" y="348"/>
                  </a:lnTo>
                  <a:lnTo>
                    <a:pt x="3" y="348"/>
                  </a:lnTo>
                  <a:lnTo>
                    <a:pt x="2" y="346"/>
                  </a:lnTo>
                  <a:lnTo>
                    <a:pt x="2" y="345"/>
                  </a:lnTo>
                  <a:lnTo>
                    <a:pt x="0" y="344"/>
                  </a:lnTo>
                  <a:lnTo>
                    <a:pt x="0" y="316"/>
                  </a:lnTo>
                  <a:lnTo>
                    <a:pt x="2" y="315"/>
                  </a:lnTo>
                  <a:lnTo>
                    <a:pt x="2" y="314"/>
                  </a:lnTo>
                  <a:lnTo>
                    <a:pt x="3" y="312"/>
                  </a:lnTo>
                  <a:lnTo>
                    <a:pt x="6" y="312"/>
                  </a:lnTo>
                  <a:lnTo>
                    <a:pt x="8" y="312"/>
                  </a:lnTo>
                  <a:lnTo>
                    <a:pt x="9" y="314"/>
                  </a:lnTo>
                  <a:lnTo>
                    <a:pt x="9" y="315"/>
                  </a:lnTo>
                  <a:lnTo>
                    <a:pt x="10" y="316"/>
                  </a:lnTo>
                  <a:close/>
                  <a:moveTo>
                    <a:pt x="10" y="379"/>
                  </a:moveTo>
                  <a:lnTo>
                    <a:pt x="10" y="405"/>
                  </a:lnTo>
                  <a:lnTo>
                    <a:pt x="9" y="408"/>
                  </a:lnTo>
                  <a:lnTo>
                    <a:pt x="9" y="409"/>
                  </a:lnTo>
                  <a:lnTo>
                    <a:pt x="8" y="409"/>
                  </a:lnTo>
                  <a:lnTo>
                    <a:pt x="6" y="411"/>
                  </a:lnTo>
                  <a:lnTo>
                    <a:pt x="3" y="409"/>
                  </a:lnTo>
                  <a:lnTo>
                    <a:pt x="2" y="409"/>
                  </a:lnTo>
                  <a:lnTo>
                    <a:pt x="2" y="408"/>
                  </a:lnTo>
                  <a:lnTo>
                    <a:pt x="0" y="405"/>
                  </a:lnTo>
                  <a:lnTo>
                    <a:pt x="0" y="379"/>
                  </a:lnTo>
                  <a:lnTo>
                    <a:pt x="2" y="378"/>
                  </a:lnTo>
                  <a:lnTo>
                    <a:pt x="2" y="376"/>
                  </a:lnTo>
                  <a:lnTo>
                    <a:pt x="3" y="375"/>
                  </a:lnTo>
                  <a:lnTo>
                    <a:pt x="6" y="375"/>
                  </a:lnTo>
                  <a:lnTo>
                    <a:pt x="8" y="375"/>
                  </a:lnTo>
                  <a:lnTo>
                    <a:pt x="9" y="376"/>
                  </a:lnTo>
                  <a:lnTo>
                    <a:pt x="9" y="378"/>
                  </a:lnTo>
                  <a:lnTo>
                    <a:pt x="10" y="379"/>
                  </a:lnTo>
                  <a:close/>
                  <a:moveTo>
                    <a:pt x="10" y="441"/>
                  </a:moveTo>
                  <a:lnTo>
                    <a:pt x="10" y="468"/>
                  </a:lnTo>
                  <a:lnTo>
                    <a:pt x="9" y="469"/>
                  </a:lnTo>
                  <a:lnTo>
                    <a:pt x="9" y="471"/>
                  </a:lnTo>
                  <a:lnTo>
                    <a:pt x="8" y="472"/>
                  </a:lnTo>
                  <a:lnTo>
                    <a:pt x="6" y="472"/>
                  </a:lnTo>
                  <a:lnTo>
                    <a:pt x="3" y="472"/>
                  </a:lnTo>
                  <a:lnTo>
                    <a:pt x="2" y="471"/>
                  </a:lnTo>
                  <a:lnTo>
                    <a:pt x="2" y="469"/>
                  </a:lnTo>
                  <a:lnTo>
                    <a:pt x="0" y="468"/>
                  </a:lnTo>
                  <a:lnTo>
                    <a:pt x="0" y="441"/>
                  </a:lnTo>
                  <a:lnTo>
                    <a:pt x="2" y="439"/>
                  </a:lnTo>
                  <a:lnTo>
                    <a:pt x="2" y="438"/>
                  </a:lnTo>
                  <a:lnTo>
                    <a:pt x="3" y="438"/>
                  </a:lnTo>
                  <a:lnTo>
                    <a:pt x="6" y="436"/>
                  </a:lnTo>
                  <a:lnTo>
                    <a:pt x="8" y="438"/>
                  </a:lnTo>
                  <a:lnTo>
                    <a:pt x="9" y="438"/>
                  </a:lnTo>
                  <a:lnTo>
                    <a:pt x="9" y="439"/>
                  </a:lnTo>
                  <a:lnTo>
                    <a:pt x="10" y="441"/>
                  </a:lnTo>
                  <a:close/>
                  <a:moveTo>
                    <a:pt x="10" y="503"/>
                  </a:moveTo>
                  <a:lnTo>
                    <a:pt x="10" y="530"/>
                  </a:lnTo>
                  <a:lnTo>
                    <a:pt x="9" y="532"/>
                  </a:lnTo>
                  <a:lnTo>
                    <a:pt x="9" y="533"/>
                  </a:lnTo>
                  <a:lnTo>
                    <a:pt x="8" y="535"/>
                  </a:lnTo>
                  <a:lnTo>
                    <a:pt x="6" y="535"/>
                  </a:lnTo>
                  <a:lnTo>
                    <a:pt x="3" y="535"/>
                  </a:lnTo>
                  <a:lnTo>
                    <a:pt x="2" y="533"/>
                  </a:lnTo>
                  <a:lnTo>
                    <a:pt x="2" y="532"/>
                  </a:lnTo>
                  <a:lnTo>
                    <a:pt x="0" y="530"/>
                  </a:lnTo>
                  <a:lnTo>
                    <a:pt x="0" y="503"/>
                  </a:lnTo>
                  <a:lnTo>
                    <a:pt x="2" y="502"/>
                  </a:lnTo>
                  <a:lnTo>
                    <a:pt x="2" y="500"/>
                  </a:lnTo>
                  <a:lnTo>
                    <a:pt x="3" y="499"/>
                  </a:lnTo>
                  <a:lnTo>
                    <a:pt x="6" y="499"/>
                  </a:lnTo>
                  <a:lnTo>
                    <a:pt x="8" y="499"/>
                  </a:lnTo>
                  <a:lnTo>
                    <a:pt x="9" y="500"/>
                  </a:lnTo>
                  <a:lnTo>
                    <a:pt x="9" y="502"/>
                  </a:lnTo>
                  <a:lnTo>
                    <a:pt x="10" y="503"/>
                  </a:lnTo>
                  <a:close/>
                  <a:moveTo>
                    <a:pt x="10" y="566"/>
                  </a:moveTo>
                  <a:lnTo>
                    <a:pt x="10" y="593"/>
                  </a:lnTo>
                  <a:lnTo>
                    <a:pt x="9" y="595"/>
                  </a:lnTo>
                  <a:lnTo>
                    <a:pt x="9" y="596"/>
                  </a:lnTo>
                  <a:lnTo>
                    <a:pt x="8" y="598"/>
                  </a:lnTo>
                  <a:lnTo>
                    <a:pt x="6" y="598"/>
                  </a:lnTo>
                  <a:lnTo>
                    <a:pt x="3" y="598"/>
                  </a:lnTo>
                  <a:lnTo>
                    <a:pt x="2" y="596"/>
                  </a:lnTo>
                  <a:lnTo>
                    <a:pt x="2" y="595"/>
                  </a:lnTo>
                  <a:lnTo>
                    <a:pt x="0" y="593"/>
                  </a:lnTo>
                  <a:lnTo>
                    <a:pt x="0" y="566"/>
                  </a:lnTo>
                  <a:lnTo>
                    <a:pt x="2" y="565"/>
                  </a:lnTo>
                  <a:lnTo>
                    <a:pt x="2" y="563"/>
                  </a:lnTo>
                  <a:lnTo>
                    <a:pt x="3" y="562"/>
                  </a:lnTo>
                  <a:lnTo>
                    <a:pt x="6" y="562"/>
                  </a:lnTo>
                  <a:lnTo>
                    <a:pt x="8" y="562"/>
                  </a:lnTo>
                  <a:lnTo>
                    <a:pt x="9" y="563"/>
                  </a:lnTo>
                  <a:lnTo>
                    <a:pt x="9" y="565"/>
                  </a:lnTo>
                  <a:lnTo>
                    <a:pt x="10" y="566"/>
                  </a:lnTo>
                  <a:close/>
                  <a:moveTo>
                    <a:pt x="10" y="629"/>
                  </a:moveTo>
                  <a:lnTo>
                    <a:pt x="10" y="655"/>
                  </a:lnTo>
                  <a:lnTo>
                    <a:pt x="9" y="657"/>
                  </a:lnTo>
                  <a:lnTo>
                    <a:pt x="9" y="659"/>
                  </a:lnTo>
                  <a:lnTo>
                    <a:pt x="8" y="659"/>
                  </a:lnTo>
                  <a:lnTo>
                    <a:pt x="6" y="660"/>
                  </a:lnTo>
                  <a:lnTo>
                    <a:pt x="3" y="659"/>
                  </a:lnTo>
                  <a:lnTo>
                    <a:pt x="2" y="659"/>
                  </a:lnTo>
                  <a:lnTo>
                    <a:pt x="2" y="657"/>
                  </a:lnTo>
                  <a:lnTo>
                    <a:pt x="0" y="655"/>
                  </a:lnTo>
                  <a:lnTo>
                    <a:pt x="0" y="629"/>
                  </a:lnTo>
                  <a:lnTo>
                    <a:pt x="2" y="627"/>
                  </a:lnTo>
                  <a:lnTo>
                    <a:pt x="2" y="626"/>
                  </a:lnTo>
                  <a:lnTo>
                    <a:pt x="3" y="625"/>
                  </a:lnTo>
                  <a:lnTo>
                    <a:pt x="6" y="625"/>
                  </a:lnTo>
                  <a:lnTo>
                    <a:pt x="8" y="625"/>
                  </a:lnTo>
                  <a:lnTo>
                    <a:pt x="9" y="626"/>
                  </a:lnTo>
                  <a:lnTo>
                    <a:pt x="9" y="627"/>
                  </a:lnTo>
                  <a:lnTo>
                    <a:pt x="10" y="629"/>
                  </a:lnTo>
                  <a:close/>
                  <a:moveTo>
                    <a:pt x="10" y="690"/>
                  </a:moveTo>
                  <a:lnTo>
                    <a:pt x="10" y="717"/>
                  </a:lnTo>
                  <a:lnTo>
                    <a:pt x="9" y="719"/>
                  </a:lnTo>
                  <a:lnTo>
                    <a:pt x="9" y="720"/>
                  </a:lnTo>
                  <a:lnTo>
                    <a:pt x="8" y="722"/>
                  </a:lnTo>
                  <a:lnTo>
                    <a:pt x="6" y="722"/>
                  </a:lnTo>
                  <a:lnTo>
                    <a:pt x="3" y="722"/>
                  </a:lnTo>
                  <a:lnTo>
                    <a:pt x="2" y="720"/>
                  </a:lnTo>
                  <a:lnTo>
                    <a:pt x="2" y="719"/>
                  </a:lnTo>
                  <a:lnTo>
                    <a:pt x="0" y="717"/>
                  </a:lnTo>
                  <a:lnTo>
                    <a:pt x="0" y="690"/>
                  </a:lnTo>
                  <a:lnTo>
                    <a:pt x="2" y="689"/>
                  </a:lnTo>
                  <a:lnTo>
                    <a:pt x="2" y="687"/>
                  </a:lnTo>
                  <a:lnTo>
                    <a:pt x="3" y="687"/>
                  </a:lnTo>
                  <a:lnTo>
                    <a:pt x="6" y="686"/>
                  </a:lnTo>
                  <a:lnTo>
                    <a:pt x="8" y="687"/>
                  </a:lnTo>
                  <a:lnTo>
                    <a:pt x="9" y="687"/>
                  </a:lnTo>
                  <a:lnTo>
                    <a:pt x="9" y="689"/>
                  </a:lnTo>
                  <a:lnTo>
                    <a:pt x="10" y="690"/>
                  </a:lnTo>
                  <a:close/>
                  <a:moveTo>
                    <a:pt x="10" y="753"/>
                  </a:moveTo>
                  <a:lnTo>
                    <a:pt x="10" y="780"/>
                  </a:lnTo>
                  <a:lnTo>
                    <a:pt x="9" y="782"/>
                  </a:lnTo>
                  <a:lnTo>
                    <a:pt x="9" y="783"/>
                  </a:lnTo>
                  <a:lnTo>
                    <a:pt x="8" y="784"/>
                  </a:lnTo>
                  <a:lnTo>
                    <a:pt x="6" y="784"/>
                  </a:lnTo>
                  <a:lnTo>
                    <a:pt x="3" y="784"/>
                  </a:lnTo>
                  <a:lnTo>
                    <a:pt x="2" y="783"/>
                  </a:lnTo>
                  <a:lnTo>
                    <a:pt x="2" y="782"/>
                  </a:lnTo>
                  <a:lnTo>
                    <a:pt x="0" y="780"/>
                  </a:lnTo>
                  <a:lnTo>
                    <a:pt x="0" y="753"/>
                  </a:lnTo>
                  <a:lnTo>
                    <a:pt x="2" y="752"/>
                  </a:lnTo>
                  <a:lnTo>
                    <a:pt x="2" y="750"/>
                  </a:lnTo>
                  <a:lnTo>
                    <a:pt x="3" y="749"/>
                  </a:lnTo>
                  <a:lnTo>
                    <a:pt x="6" y="749"/>
                  </a:lnTo>
                  <a:lnTo>
                    <a:pt x="8" y="749"/>
                  </a:lnTo>
                  <a:lnTo>
                    <a:pt x="9" y="750"/>
                  </a:lnTo>
                  <a:lnTo>
                    <a:pt x="9" y="752"/>
                  </a:lnTo>
                  <a:lnTo>
                    <a:pt x="10" y="753"/>
                  </a:lnTo>
                  <a:close/>
                  <a:moveTo>
                    <a:pt x="10" y="816"/>
                  </a:moveTo>
                  <a:lnTo>
                    <a:pt x="10" y="843"/>
                  </a:lnTo>
                  <a:lnTo>
                    <a:pt x="9" y="844"/>
                  </a:lnTo>
                  <a:lnTo>
                    <a:pt x="9" y="846"/>
                  </a:lnTo>
                  <a:lnTo>
                    <a:pt x="8" y="847"/>
                  </a:lnTo>
                  <a:lnTo>
                    <a:pt x="6" y="847"/>
                  </a:lnTo>
                  <a:lnTo>
                    <a:pt x="3" y="847"/>
                  </a:lnTo>
                  <a:lnTo>
                    <a:pt x="2" y="846"/>
                  </a:lnTo>
                  <a:lnTo>
                    <a:pt x="2" y="844"/>
                  </a:lnTo>
                  <a:lnTo>
                    <a:pt x="0" y="843"/>
                  </a:lnTo>
                  <a:lnTo>
                    <a:pt x="0" y="816"/>
                  </a:lnTo>
                  <a:lnTo>
                    <a:pt x="2" y="814"/>
                  </a:lnTo>
                  <a:lnTo>
                    <a:pt x="2" y="813"/>
                  </a:lnTo>
                  <a:lnTo>
                    <a:pt x="3" y="812"/>
                  </a:lnTo>
                  <a:lnTo>
                    <a:pt x="6" y="812"/>
                  </a:lnTo>
                  <a:lnTo>
                    <a:pt x="8" y="812"/>
                  </a:lnTo>
                  <a:lnTo>
                    <a:pt x="9" y="813"/>
                  </a:lnTo>
                  <a:lnTo>
                    <a:pt x="9" y="814"/>
                  </a:lnTo>
                  <a:lnTo>
                    <a:pt x="10" y="816"/>
                  </a:lnTo>
                  <a:close/>
                  <a:moveTo>
                    <a:pt x="10" y="879"/>
                  </a:moveTo>
                  <a:lnTo>
                    <a:pt x="10" y="904"/>
                  </a:lnTo>
                  <a:lnTo>
                    <a:pt x="9" y="907"/>
                  </a:lnTo>
                  <a:lnTo>
                    <a:pt x="9" y="909"/>
                  </a:lnTo>
                  <a:lnTo>
                    <a:pt x="8" y="909"/>
                  </a:lnTo>
                  <a:lnTo>
                    <a:pt x="6" y="910"/>
                  </a:lnTo>
                  <a:lnTo>
                    <a:pt x="3" y="909"/>
                  </a:lnTo>
                  <a:lnTo>
                    <a:pt x="2" y="909"/>
                  </a:lnTo>
                  <a:lnTo>
                    <a:pt x="2" y="907"/>
                  </a:lnTo>
                  <a:lnTo>
                    <a:pt x="0" y="904"/>
                  </a:lnTo>
                  <a:lnTo>
                    <a:pt x="0" y="879"/>
                  </a:lnTo>
                  <a:lnTo>
                    <a:pt x="2" y="877"/>
                  </a:lnTo>
                  <a:lnTo>
                    <a:pt x="2" y="876"/>
                  </a:lnTo>
                  <a:lnTo>
                    <a:pt x="3" y="874"/>
                  </a:lnTo>
                  <a:lnTo>
                    <a:pt x="6" y="874"/>
                  </a:lnTo>
                  <a:lnTo>
                    <a:pt x="8" y="874"/>
                  </a:lnTo>
                  <a:lnTo>
                    <a:pt x="9" y="876"/>
                  </a:lnTo>
                  <a:lnTo>
                    <a:pt x="9" y="877"/>
                  </a:lnTo>
                  <a:lnTo>
                    <a:pt x="10" y="879"/>
                  </a:lnTo>
                  <a:close/>
                  <a:moveTo>
                    <a:pt x="10" y="940"/>
                  </a:moveTo>
                  <a:lnTo>
                    <a:pt x="10" y="967"/>
                  </a:lnTo>
                  <a:lnTo>
                    <a:pt x="9" y="969"/>
                  </a:lnTo>
                  <a:lnTo>
                    <a:pt x="9" y="970"/>
                  </a:lnTo>
                  <a:lnTo>
                    <a:pt x="8" y="971"/>
                  </a:lnTo>
                  <a:lnTo>
                    <a:pt x="6" y="971"/>
                  </a:lnTo>
                  <a:lnTo>
                    <a:pt x="3" y="971"/>
                  </a:lnTo>
                  <a:lnTo>
                    <a:pt x="2" y="970"/>
                  </a:lnTo>
                  <a:lnTo>
                    <a:pt x="2" y="969"/>
                  </a:lnTo>
                  <a:lnTo>
                    <a:pt x="0" y="967"/>
                  </a:lnTo>
                  <a:lnTo>
                    <a:pt x="0" y="940"/>
                  </a:lnTo>
                  <a:lnTo>
                    <a:pt x="2" y="939"/>
                  </a:lnTo>
                  <a:lnTo>
                    <a:pt x="2" y="937"/>
                  </a:lnTo>
                  <a:lnTo>
                    <a:pt x="3" y="937"/>
                  </a:lnTo>
                  <a:lnTo>
                    <a:pt x="6" y="936"/>
                  </a:lnTo>
                  <a:lnTo>
                    <a:pt x="8" y="937"/>
                  </a:lnTo>
                  <a:lnTo>
                    <a:pt x="9" y="937"/>
                  </a:lnTo>
                  <a:lnTo>
                    <a:pt x="9" y="939"/>
                  </a:lnTo>
                  <a:lnTo>
                    <a:pt x="10" y="940"/>
                  </a:lnTo>
                  <a:close/>
                  <a:moveTo>
                    <a:pt x="10" y="1003"/>
                  </a:moveTo>
                  <a:lnTo>
                    <a:pt x="10" y="1030"/>
                  </a:lnTo>
                  <a:lnTo>
                    <a:pt x="9" y="1031"/>
                  </a:lnTo>
                  <a:lnTo>
                    <a:pt x="9" y="1033"/>
                  </a:lnTo>
                  <a:lnTo>
                    <a:pt x="8" y="1034"/>
                  </a:lnTo>
                  <a:lnTo>
                    <a:pt x="6" y="1034"/>
                  </a:lnTo>
                  <a:lnTo>
                    <a:pt x="3" y="1034"/>
                  </a:lnTo>
                  <a:lnTo>
                    <a:pt x="2" y="1033"/>
                  </a:lnTo>
                  <a:lnTo>
                    <a:pt x="2" y="1031"/>
                  </a:lnTo>
                  <a:lnTo>
                    <a:pt x="0" y="1030"/>
                  </a:lnTo>
                  <a:lnTo>
                    <a:pt x="0" y="1003"/>
                  </a:lnTo>
                  <a:lnTo>
                    <a:pt x="2" y="1001"/>
                  </a:lnTo>
                  <a:lnTo>
                    <a:pt x="2" y="1000"/>
                  </a:lnTo>
                  <a:lnTo>
                    <a:pt x="3" y="998"/>
                  </a:lnTo>
                  <a:lnTo>
                    <a:pt x="6" y="998"/>
                  </a:lnTo>
                  <a:lnTo>
                    <a:pt x="8" y="998"/>
                  </a:lnTo>
                  <a:lnTo>
                    <a:pt x="9" y="1000"/>
                  </a:lnTo>
                  <a:lnTo>
                    <a:pt x="9" y="1001"/>
                  </a:lnTo>
                  <a:lnTo>
                    <a:pt x="10" y="1003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2249" name="Rectangle 59"/>
            <p:cNvSpPr>
              <a:spLocks noChangeArrowheads="1"/>
            </p:cNvSpPr>
            <p:nvPr/>
          </p:nvSpPr>
          <p:spPr bwMode="auto">
            <a:xfrm>
              <a:off x="1822" y="3728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50" name="Rectangle 60"/>
            <p:cNvSpPr>
              <a:spLocks noChangeArrowheads="1"/>
            </p:cNvSpPr>
            <p:nvPr/>
          </p:nvSpPr>
          <p:spPr bwMode="auto">
            <a:xfrm>
              <a:off x="1855" y="3717"/>
              <a:ext cx="21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100</a:t>
              </a:r>
              <a:endParaRPr lang="cs-CZ"/>
            </a:p>
          </p:txBody>
        </p:sp>
        <p:sp>
          <p:nvSpPr>
            <p:cNvPr id="392251" name="Rectangle 61"/>
            <p:cNvSpPr>
              <a:spLocks noChangeArrowheads="1"/>
            </p:cNvSpPr>
            <p:nvPr/>
          </p:nvSpPr>
          <p:spPr bwMode="auto">
            <a:xfrm>
              <a:off x="2069" y="3717"/>
              <a:ext cx="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52" name="Rectangle 62"/>
            <p:cNvSpPr>
              <a:spLocks noChangeArrowheads="1"/>
            </p:cNvSpPr>
            <p:nvPr/>
          </p:nvSpPr>
          <p:spPr bwMode="auto">
            <a:xfrm>
              <a:off x="2105" y="3717"/>
              <a:ext cx="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53" name="Rectangle 63"/>
            <p:cNvSpPr>
              <a:spLocks noChangeArrowheads="1"/>
            </p:cNvSpPr>
            <p:nvPr/>
          </p:nvSpPr>
          <p:spPr bwMode="auto">
            <a:xfrm>
              <a:off x="2140" y="3717"/>
              <a:ext cx="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54" name="Rectangle 64"/>
            <p:cNvSpPr>
              <a:spLocks noChangeArrowheads="1"/>
            </p:cNvSpPr>
            <p:nvPr/>
          </p:nvSpPr>
          <p:spPr bwMode="auto">
            <a:xfrm>
              <a:off x="2176" y="3717"/>
              <a:ext cx="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55" name="Rectangle 65"/>
            <p:cNvSpPr>
              <a:spLocks noChangeArrowheads="1"/>
            </p:cNvSpPr>
            <p:nvPr/>
          </p:nvSpPr>
          <p:spPr bwMode="auto">
            <a:xfrm>
              <a:off x="2212" y="3717"/>
              <a:ext cx="7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  </a:t>
              </a:r>
              <a:endParaRPr lang="cs-CZ"/>
            </a:p>
          </p:txBody>
        </p:sp>
        <p:sp>
          <p:nvSpPr>
            <p:cNvPr id="392256" name="Rectangle 66"/>
            <p:cNvSpPr>
              <a:spLocks noChangeArrowheads="1"/>
            </p:cNvSpPr>
            <p:nvPr/>
          </p:nvSpPr>
          <p:spPr bwMode="auto">
            <a:xfrm>
              <a:off x="2283" y="3717"/>
              <a:ext cx="21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200</a:t>
              </a:r>
              <a:endParaRPr lang="cs-CZ"/>
            </a:p>
          </p:txBody>
        </p:sp>
        <p:sp>
          <p:nvSpPr>
            <p:cNvPr id="392257" name="Rectangle 67"/>
            <p:cNvSpPr>
              <a:spLocks noChangeArrowheads="1"/>
            </p:cNvSpPr>
            <p:nvPr/>
          </p:nvSpPr>
          <p:spPr bwMode="auto">
            <a:xfrm>
              <a:off x="2497" y="3717"/>
              <a:ext cx="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58" name="Rectangle 68"/>
            <p:cNvSpPr>
              <a:spLocks noChangeArrowheads="1"/>
            </p:cNvSpPr>
            <p:nvPr/>
          </p:nvSpPr>
          <p:spPr bwMode="auto">
            <a:xfrm>
              <a:off x="2533" y="3717"/>
              <a:ext cx="28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  300</a:t>
              </a:r>
              <a:endParaRPr lang="cs-CZ"/>
            </a:p>
          </p:txBody>
        </p:sp>
        <p:sp>
          <p:nvSpPr>
            <p:cNvPr id="392259" name="Rectangle 69"/>
            <p:cNvSpPr>
              <a:spLocks noChangeArrowheads="1"/>
            </p:cNvSpPr>
            <p:nvPr/>
          </p:nvSpPr>
          <p:spPr bwMode="auto">
            <a:xfrm>
              <a:off x="2818" y="3717"/>
              <a:ext cx="10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   </a:t>
              </a:r>
              <a:endParaRPr lang="cs-CZ"/>
            </a:p>
          </p:txBody>
        </p:sp>
        <p:sp>
          <p:nvSpPr>
            <p:cNvPr id="392260" name="Rectangle 70"/>
            <p:cNvSpPr>
              <a:spLocks noChangeArrowheads="1"/>
            </p:cNvSpPr>
            <p:nvPr/>
          </p:nvSpPr>
          <p:spPr bwMode="auto">
            <a:xfrm>
              <a:off x="2925" y="3717"/>
              <a:ext cx="25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 400</a:t>
              </a:r>
              <a:endParaRPr lang="cs-CZ"/>
            </a:p>
          </p:txBody>
        </p:sp>
        <p:sp>
          <p:nvSpPr>
            <p:cNvPr id="392261" name="Rectangle 71"/>
            <p:cNvSpPr>
              <a:spLocks noChangeArrowheads="1"/>
            </p:cNvSpPr>
            <p:nvPr/>
          </p:nvSpPr>
          <p:spPr bwMode="auto">
            <a:xfrm>
              <a:off x="3175" y="3717"/>
              <a:ext cx="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62" name="Rectangle 72"/>
            <p:cNvSpPr>
              <a:spLocks noChangeArrowheads="1"/>
            </p:cNvSpPr>
            <p:nvPr/>
          </p:nvSpPr>
          <p:spPr bwMode="auto">
            <a:xfrm>
              <a:off x="3210" y="3717"/>
              <a:ext cx="36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    500</a:t>
              </a:r>
              <a:endParaRPr lang="cs-CZ"/>
            </a:p>
          </p:txBody>
        </p:sp>
        <p:sp>
          <p:nvSpPr>
            <p:cNvPr id="392263" name="Rectangle 73"/>
            <p:cNvSpPr>
              <a:spLocks noChangeArrowheads="1"/>
            </p:cNvSpPr>
            <p:nvPr/>
          </p:nvSpPr>
          <p:spPr bwMode="auto">
            <a:xfrm>
              <a:off x="2239" y="3881"/>
              <a:ext cx="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64" name="Rectangle 74"/>
            <p:cNvSpPr>
              <a:spLocks noChangeArrowheads="1"/>
            </p:cNvSpPr>
            <p:nvPr/>
          </p:nvSpPr>
          <p:spPr bwMode="auto">
            <a:xfrm>
              <a:off x="2660" y="3881"/>
              <a:ext cx="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65" name="Rectangle 75"/>
            <p:cNvSpPr>
              <a:spLocks noChangeArrowheads="1"/>
            </p:cNvSpPr>
            <p:nvPr/>
          </p:nvSpPr>
          <p:spPr bwMode="auto">
            <a:xfrm>
              <a:off x="3784" y="3721"/>
              <a:ext cx="56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Množství</a:t>
              </a:r>
              <a:endParaRPr lang="cs-CZ"/>
            </a:p>
          </p:txBody>
        </p:sp>
        <p:sp>
          <p:nvSpPr>
            <p:cNvPr id="392266" name="Rectangle 76"/>
            <p:cNvSpPr>
              <a:spLocks noChangeArrowheads="1"/>
            </p:cNvSpPr>
            <p:nvPr/>
          </p:nvSpPr>
          <p:spPr bwMode="auto">
            <a:xfrm>
              <a:off x="4346" y="3721"/>
              <a:ext cx="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67" name="Rectangle 77"/>
            <p:cNvSpPr>
              <a:spLocks noChangeArrowheads="1"/>
            </p:cNvSpPr>
            <p:nvPr/>
          </p:nvSpPr>
          <p:spPr bwMode="auto">
            <a:xfrm>
              <a:off x="4382" y="3721"/>
              <a:ext cx="64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dluhopisů </a:t>
              </a:r>
              <a:endParaRPr lang="cs-CZ"/>
            </a:p>
          </p:txBody>
        </p:sp>
        <p:sp>
          <p:nvSpPr>
            <p:cNvPr id="392268" name="Rectangle 78"/>
            <p:cNvSpPr>
              <a:spLocks noChangeArrowheads="1"/>
            </p:cNvSpPr>
            <p:nvPr/>
          </p:nvSpPr>
          <p:spPr bwMode="auto">
            <a:xfrm>
              <a:off x="5023" y="3721"/>
              <a:ext cx="4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[</a:t>
              </a:r>
              <a:endParaRPr lang="cs-CZ"/>
            </a:p>
          </p:txBody>
        </p:sp>
        <p:sp>
          <p:nvSpPr>
            <p:cNvPr id="392269" name="Rectangle 79"/>
            <p:cNvSpPr>
              <a:spLocks noChangeArrowheads="1"/>
            </p:cNvSpPr>
            <p:nvPr/>
          </p:nvSpPr>
          <p:spPr bwMode="auto">
            <a:xfrm>
              <a:off x="5070" y="3721"/>
              <a:ext cx="18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ks]</a:t>
              </a:r>
              <a:endParaRPr lang="cs-CZ"/>
            </a:p>
          </p:txBody>
        </p:sp>
        <p:sp>
          <p:nvSpPr>
            <p:cNvPr id="392270" name="Rectangle 80"/>
            <p:cNvSpPr>
              <a:spLocks noChangeArrowheads="1"/>
            </p:cNvSpPr>
            <p:nvPr/>
          </p:nvSpPr>
          <p:spPr bwMode="auto">
            <a:xfrm>
              <a:off x="5251" y="3721"/>
              <a:ext cx="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71" name="Rectangle 81"/>
            <p:cNvSpPr>
              <a:spLocks noChangeArrowheads="1"/>
            </p:cNvSpPr>
            <p:nvPr/>
          </p:nvSpPr>
          <p:spPr bwMode="auto">
            <a:xfrm>
              <a:off x="4644" y="3955"/>
              <a:ext cx="6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                 </a:t>
              </a:r>
              <a:endParaRPr lang="cs-CZ"/>
            </a:p>
          </p:txBody>
        </p:sp>
        <p:sp>
          <p:nvSpPr>
            <p:cNvPr id="392272" name="Rectangle 82"/>
            <p:cNvSpPr>
              <a:spLocks noChangeArrowheads="1"/>
            </p:cNvSpPr>
            <p:nvPr/>
          </p:nvSpPr>
          <p:spPr bwMode="auto">
            <a:xfrm>
              <a:off x="5251" y="3982"/>
              <a:ext cx="2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4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73" name="Rectangle 83"/>
            <p:cNvSpPr>
              <a:spLocks noChangeArrowheads="1"/>
            </p:cNvSpPr>
            <p:nvPr/>
          </p:nvSpPr>
          <p:spPr bwMode="auto">
            <a:xfrm>
              <a:off x="5279" y="3955"/>
              <a:ext cx="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74" name="Line 84"/>
            <p:cNvSpPr>
              <a:spLocks noChangeShapeType="1"/>
            </p:cNvSpPr>
            <p:nvPr/>
          </p:nvSpPr>
          <p:spPr bwMode="auto">
            <a:xfrm>
              <a:off x="1445" y="2264"/>
              <a:ext cx="192" cy="0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2275" name="Rectangle 85"/>
            <p:cNvSpPr>
              <a:spLocks noChangeArrowheads="1"/>
            </p:cNvSpPr>
            <p:nvPr/>
          </p:nvSpPr>
          <p:spPr bwMode="auto">
            <a:xfrm>
              <a:off x="1019" y="1846"/>
              <a:ext cx="36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   33,3</a:t>
              </a:r>
              <a:endParaRPr lang="cs-CZ"/>
            </a:p>
          </p:txBody>
        </p:sp>
        <p:sp>
          <p:nvSpPr>
            <p:cNvPr id="392276" name="Rectangle 86"/>
            <p:cNvSpPr>
              <a:spLocks noChangeArrowheads="1"/>
            </p:cNvSpPr>
            <p:nvPr/>
          </p:nvSpPr>
          <p:spPr bwMode="auto">
            <a:xfrm>
              <a:off x="1376" y="1846"/>
              <a:ext cx="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77" name="Rectangle 87"/>
            <p:cNvSpPr>
              <a:spLocks noChangeArrowheads="1"/>
            </p:cNvSpPr>
            <p:nvPr/>
          </p:nvSpPr>
          <p:spPr bwMode="auto">
            <a:xfrm>
              <a:off x="1090" y="2204"/>
              <a:ext cx="28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 25,0</a:t>
              </a:r>
              <a:endParaRPr lang="cs-CZ"/>
            </a:p>
          </p:txBody>
        </p:sp>
        <p:sp>
          <p:nvSpPr>
            <p:cNvPr id="392278" name="Rectangle 88"/>
            <p:cNvSpPr>
              <a:spLocks noChangeArrowheads="1"/>
            </p:cNvSpPr>
            <p:nvPr/>
          </p:nvSpPr>
          <p:spPr bwMode="auto">
            <a:xfrm>
              <a:off x="1376" y="2204"/>
              <a:ext cx="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79" name="Rectangle 89"/>
            <p:cNvSpPr>
              <a:spLocks noChangeArrowheads="1"/>
            </p:cNvSpPr>
            <p:nvPr/>
          </p:nvSpPr>
          <p:spPr bwMode="auto">
            <a:xfrm>
              <a:off x="772" y="2558"/>
              <a:ext cx="31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       r</a:t>
              </a:r>
              <a:endParaRPr lang="cs-CZ"/>
            </a:p>
          </p:txBody>
        </p:sp>
        <p:sp>
          <p:nvSpPr>
            <p:cNvPr id="392280" name="Rectangle 90"/>
            <p:cNvSpPr>
              <a:spLocks noChangeArrowheads="1"/>
            </p:cNvSpPr>
            <p:nvPr/>
          </p:nvSpPr>
          <p:spPr bwMode="auto">
            <a:xfrm>
              <a:off x="1084" y="2620"/>
              <a:ext cx="64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200" b="1">
                  <a:solidFill>
                    <a:srgbClr val="000000"/>
                  </a:solidFill>
                </a:rPr>
                <a:t>E</a:t>
              </a:r>
              <a:endParaRPr lang="cs-CZ"/>
            </a:p>
          </p:txBody>
        </p:sp>
        <p:sp>
          <p:nvSpPr>
            <p:cNvPr id="392281" name="Rectangle 91"/>
            <p:cNvSpPr>
              <a:spLocks noChangeArrowheads="1"/>
            </p:cNvSpPr>
            <p:nvPr/>
          </p:nvSpPr>
          <p:spPr bwMode="auto">
            <a:xfrm>
              <a:off x="1149" y="2620"/>
              <a:ext cx="24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2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82" name="Rectangle 92"/>
            <p:cNvSpPr>
              <a:spLocks noChangeArrowheads="1"/>
            </p:cNvSpPr>
            <p:nvPr/>
          </p:nvSpPr>
          <p:spPr bwMode="auto">
            <a:xfrm>
              <a:off x="1173" y="2620"/>
              <a:ext cx="24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2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83" name="Rectangle 93"/>
            <p:cNvSpPr>
              <a:spLocks noChangeArrowheads="1"/>
            </p:cNvSpPr>
            <p:nvPr/>
          </p:nvSpPr>
          <p:spPr bwMode="auto">
            <a:xfrm>
              <a:off x="1197" y="2561"/>
              <a:ext cx="18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7,6</a:t>
              </a:r>
              <a:endParaRPr lang="cs-CZ"/>
            </a:p>
          </p:txBody>
        </p:sp>
        <p:sp>
          <p:nvSpPr>
            <p:cNvPr id="392284" name="Rectangle 94"/>
            <p:cNvSpPr>
              <a:spLocks noChangeArrowheads="1"/>
            </p:cNvSpPr>
            <p:nvPr/>
          </p:nvSpPr>
          <p:spPr bwMode="auto">
            <a:xfrm>
              <a:off x="1376" y="2561"/>
              <a:ext cx="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85" name="Rectangle 95"/>
            <p:cNvSpPr>
              <a:spLocks noChangeArrowheads="1"/>
            </p:cNvSpPr>
            <p:nvPr/>
          </p:nvSpPr>
          <p:spPr bwMode="auto">
            <a:xfrm>
              <a:off x="1126" y="2956"/>
              <a:ext cx="25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11,1</a:t>
              </a:r>
              <a:endParaRPr lang="cs-CZ"/>
            </a:p>
          </p:txBody>
        </p:sp>
        <p:sp>
          <p:nvSpPr>
            <p:cNvPr id="392286" name="Rectangle 96"/>
            <p:cNvSpPr>
              <a:spLocks noChangeArrowheads="1"/>
            </p:cNvSpPr>
            <p:nvPr/>
          </p:nvSpPr>
          <p:spPr bwMode="auto">
            <a:xfrm>
              <a:off x="1376" y="2956"/>
              <a:ext cx="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87" name="Rectangle 97"/>
            <p:cNvSpPr>
              <a:spLocks noChangeArrowheads="1"/>
            </p:cNvSpPr>
            <p:nvPr/>
          </p:nvSpPr>
          <p:spPr bwMode="auto">
            <a:xfrm>
              <a:off x="1197" y="3333"/>
              <a:ext cx="18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5,3</a:t>
              </a:r>
              <a:endParaRPr lang="cs-CZ"/>
            </a:p>
          </p:txBody>
        </p:sp>
        <p:sp>
          <p:nvSpPr>
            <p:cNvPr id="392288" name="Rectangle 98"/>
            <p:cNvSpPr>
              <a:spLocks noChangeArrowheads="1"/>
            </p:cNvSpPr>
            <p:nvPr/>
          </p:nvSpPr>
          <p:spPr bwMode="auto">
            <a:xfrm>
              <a:off x="1376" y="3333"/>
              <a:ext cx="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89" name="Line 99"/>
            <p:cNvSpPr>
              <a:spLocks noChangeShapeType="1"/>
            </p:cNvSpPr>
            <p:nvPr/>
          </p:nvSpPr>
          <p:spPr bwMode="auto">
            <a:xfrm>
              <a:off x="1445" y="1888"/>
              <a:ext cx="210" cy="0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2290" name="Rectangle 100"/>
            <p:cNvSpPr>
              <a:spLocks noChangeArrowheads="1"/>
            </p:cNvSpPr>
            <p:nvPr/>
          </p:nvSpPr>
          <p:spPr bwMode="auto">
            <a:xfrm>
              <a:off x="2493" y="2431"/>
              <a:ext cx="4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  <a:latin typeface="Arial Black" pitchFamily="34" charset="0"/>
                </a:rPr>
                <a:t> </a:t>
              </a:r>
              <a:endParaRPr lang="cs-CZ"/>
            </a:p>
          </p:txBody>
        </p:sp>
        <p:sp>
          <p:nvSpPr>
            <p:cNvPr id="392291" name="Rectangle 101"/>
            <p:cNvSpPr>
              <a:spLocks noChangeArrowheads="1"/>
            </p:cNvSpPr>
            <p:nvPr/>
          </p:nvSpPr>
          <p:spPr bwMode="auto">
            <a:xfrm>
              <a:off x="2541" y="2431"/>
              <a:ext cx="4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  <a:latin typeface="Arial Black" pitchFamily="34" charset="0"/>
                </a:rPr>
                <a:t> </a:t>
              </a:r>
              <a:endParaRPr lang="cs-CZ"/>
            </a:p>
          </p:txBody>
        </p:sp>
        <p:sp>
          <p:nvSpPr>
            <p:cNvPr id="392292" name="Rectangle 102"/>
            <p:cNvSpPr>
              <a:spLocks noChangeArrowheads="1"/>
            </p:cNvSpPr>
            <p:nvPr/>
          </p:nvSpPr>
          <p:spPr bwMode="auto">
            <a:xfrm>
              <a:off x="2588" y="2431"/>
              <a:ext cx="4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  <a:latin typeface="Arial Black" pitchFamily="34" charset="0"/>
                </a:rPr>
                <a:t> </a:t>
              </a:r>
              <a:endParaRPr lang="cs-CZ"/>
            </a:p>
          </p:txBody>
        </p:sp>
        <p:sp>
          <p:nvSpPr>
            <p:cNvPr id="392293" name="Rectangle 103"/>
            <p:cNvSpPr>
              <a:spLocks noChangeArrowheads="1"/>
            </p:cNvSpPr>
            <p:nvPr/>
          </p:nvSpPr>
          <p:spPr bwMode="auto">
            <a:xfrm>
              <a:off x="2635" y="2431"/>
              <a:ext cx="1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  <a:latin typeface="Arial Black" pitchFamily="34" charset="0"/>
                </a:rPr>
                <a:t>C</a:t>
              </a:r>
              <a:endParaRPr lang="cs-CZ"/>
            </a:p>
          </p:txBody>
        </p:sp>
        <p:sp>
          <p:nvSpPr>
            <p:cNvPr id="392294" name="Rectangle 104"/>
            <p:cNvSpPr>
              <a:spLocks noChangeArrowheads="1"/>
            </p:cNvSpPr>
            <p:nvPr/>
          </p:nvSpPr>
          <p:spPr bwMode="auto">
            <a:xfrm>
              <a:off x="2748" y="2431"/>
              <a:ext cx="4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  <a:latin typeface="Arial Black" pitchFamily="34" charset="0"/>
                </a:rPr>
                <a:t> </a:t>
              </a:r>
              <a:endParaRPr lang="cs-CZ"/>
            </a:p>
          </p:txBody>
        </p:sp>
        <p:sp>
          <p:nvSpPr>
            <p:cNvPr id="392295" name="Line 105"/>
            <p:cNvSpPr>
              <a:spLocks noChangeShapeType="1"/>
            </p:cNvSpPr>
            <p:nvPr/>
          </p:nvSpPr>
          <p:spPr bwMode="auto">
            <a:xfrm>
              <a:off x="1445" y="3391"/>
              <a:ext cx="210" cy="0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2296" name="Rectangle 106"/>
            <p:cNvSpPr>
              <a:spLocks noChangeArrowheads="1"/>
            </p:cNvSpPr>
            <p:nvPr/>
          </p:nvSpPr>
          <p:spPr bwMode="auto">
            <a:xfrm>
              <a:off x="2578" y="3880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297" name="Rectangle 107"/>
            <p:cNvSpPr>
              <a:spLocks noChangeArrowheads="1"/>
            </p:cNvSpPr>
            <p:nvPr/>
          </p:nvSpPr>
          <p:spPr bwMode="auto">
            <a:xfrm>
              <a:off x="2611" y="3869"/>
              <a:ext cx="1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Q</a:t>
              </a:r>
              <a:endParaRPr lang="cs-CZ"/>
            </a:p>
          </p:txBody>
        </p:sp>
        <p:sp>
          <p:nvSpPr>
            <p:cNvPr id="392298" name="Rectangle 108"/>
            <p:cNvSpPr>
              <a:spLocks noChangeArrowheads="1"/>
            </p:cNvSpPr>
            <p:nvPr/>
          </p:nvSpPr>
          <p:spPr bwMode="auto">
            <a:xfrm>
              <a:off x="2723" y="3932"/>
              <a:ext cx="64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200" b="1">
                  <a:solidFill>
                    <a:srgbClr val="000000"/>
                  </a:solidFill>
                </a:rPr>
                <a:t>E</a:t>
              </a:r>
              <a:endParaRPr lang="cs-CZ"/>
            </a:p>
          </p:txBody>
        </p:sp>
        <p:sp>
          <p:nvSpPr>
            <p:cNvPr id="392299" name="Rectangle 109"/>
            <p:cNvSpPr>
              <a:spLocks noChangeArrowheads="1"/>
            </p:cNvSpPr>
            <p:nvPr/>
          </p:nvSpPr>
          <p:spPr bwMode="auto">
            <a:xfrm>
              <a:off x="2787" y="3932"/>
              <a:ext cx="24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2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300" name="Rectangle 110"/>
            <p:cNvSpPr>
              <a:spLocks noChangeArrowheads="1"/>
            </p:cNvSpPr>
            <p:nvPr/>
          </p:nvSpPr>
          <p:spPr bwMode="auto">
            <a:xfrm>
              <a:off x="849" y="1432"/>
              <a:ext cx="6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Výnosnost</a:t>
              </a:r>
              <a:endParaRPr lang="cs-CZ"/>
            </a:p>
          </p:txBody>
        </p:sp>
        <p:sp>
          <p:nvSpPr>
            <p:cNvPr id="392301" name="Rectangle 111"/>
            <p:cNvSpPr>
              <a:spLocks noChangeArrowheads="1"/>
            </p:cNvSpPr>
            <p:nvPr/>
          </p:nvSpPr>
          <p:spPr bwMode="auto">
            <a:xfrm>
              <a:off x="1484" y="1432"/>
              <a:ext cx="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302" name="Rectangle 112"/>
            <p:cNvSpPr>
              <a:spLocks noChangeArrowheads="1"/>
            </p:cNvSpPr>
            <p:nvPr/>
          </p:nvSpPr>
          <p:spPr bwMode="auto">
            <a:xfrm>
              <a:off x="1520" y="1432"/>
              <a:ext cx="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303" name="Rectangle 113"/>
            <p:cNvSpPr>
              <a:spLocks noChangeArrowheads="1"/>
            </p:cNvSpPr>
            <p:nvPr/>
          </p:nvSpPr>
          <p:spPr bwMode="auto">
            <a:xfrm>
              <a:off x="1065" y="1600"/>
              <a:ext cx="4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[</a:t>
              </a:r>
              <a:endParaRPr lang="cs-CZ"/>
            </a:p>
          </p:txBody>
        </p:sp>
        <p:sp>
          <p:nvSpPr>
            <p:cNvPr id="392304" name="Rectangle 114"/>
            <p:cNvSpPr>
              <a:spLocks noChangeArrowheads="1"/>
            </p:cNvSpPr>
            <p:nvPr/>
          </p:nvSpPr>
          <p:spPr bwMode="auto">
            <a:xfrm>
              <a:off x="1112" y="1600"/>
              <a:ext cx="14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%</a:t>
              </a:r>
              <a:endParaRPr lang="cs-CZ"/>
            </a:p>
          </p:txBody>
        </p:sp>
        <p:sp>
          <p:nvSpPr>
            <p:cNvPr id="392305" name="Rectangle 115"/>
            <p:cNvSpPr>
              <a:spLocks noChangeArrowheads="1"/>
            </p:cNvSpPr>
            <p:nvPr/>
          </p:nvSpPr>
          <p:spPr bwMode="auto">
            <a:xfrm>
              <a:off x="1256" y="1600"/>
              <a:ext cx="4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]</a:t>
              </a:r>
              <a:endParaRPr lang="cs-CZ"/>
            </a:p>
          </p:txBody>
        </p:sp>
        <p:sp>
          <p:nvSpPr>
            <p:cNvPr id="392306" name="Rectangle 116"/>
            <p:cNvSpPr>
              <a:spLocks noChangeArrowheads="1"/>
            </p:cNvSpPr>
            <p:nvPr/>
          </p:nvSpPr>
          <p:spPr bwMode="auto">
            <a:xfrm>
              <a:off x="1303" y="1600"/>
              <a:ext cx="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307" name="Line 117"/>
            <p:cNvSpPr>
              <a:spLocks noChangeShapeType="1"/>
            </p:cNvSpPr>
            <p:nvPr/>
          </p:nvSpPr>
          <p:spPr bwMode="auto">
            <a:xfrm>
              <a:off x="1759" y="1700"/>
              <a:ext cx="1884" cy="1879"/>
            </a:xfrm>
            <a:prstGeom prst="line">
              <a:avLst/>
            </a:prstGeom>
            <a:noFill/>
            <a:ln w="30163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2308" name="Rectangle 118"/>
            <p:cNvSpPr>
              <a:spLocks noChangeArrowheads="1"/>
            </p:cNvSpPr>
            <p:nvPr/>
          </p:nvSpPr>
          <p:spPr bwMode="auto">
            <a:xfrm>
              <a:off x="3265" y="3298"/>
              <a:ext cx="286" cy="18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2309" name="Rectangle 119"/>
            <p:cNvSpPr>
              <a:spLocks noChangeArrowheads="1"/>
            </p:cNvSpPr>
            <p:nvPr/>
          </p:nvSpPr>
          <p:spPr bwMode="auto">
            <a:xfrm>
              <a:off x="3339" y="3321"/>
              <a:ext cx="13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 b="1">
                  <a:solidFill>
                    <a:srgbClr val="000000"/>
                  </a:solidFill>
                  <a:latin typeface="Arial Black" pitchFamily="34" charset="0"/>
                </a:rPr>
                <a:t>  I</a:t>
              </a:r>
              <a:endParaRPr lang="cs-CZ"/>
            </a:p>
          </p:txBody>
        </p:sp>
        <p:sp>
          <p:nvSpPr>
            <p:cNvPr id="392310" name="Rectangle 120"/>
            <p:cNvSpPr>
              <a:spLocks noChangeArrowheads="1"/>
            </p:cNvSpPr>
            <p:nvPr/>
          </p:nvSpPr>
          <p:spPr bwMode="auto">
            <a:xfrm>
              <a:off x="3479" y="3308"/>
              <a:ext cx="4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  <a:latin typeface="Arial Black" pitchFamily="34" charset="0"/>
                </a:rPr>
                <a:t> </a:t>
              </a:r>
              <a:endParaRPr lang="cs-CZ"/>
            </a:p>
          </p:txBody>
        </p:sp>
        <p:sp>
          <p:nvSpPr>
            <p:cNvPr id="392311" name="Line 121"/>
            <p:cNvSpPr>
              <a:spLocks noChangeShapeType="1"/>
            </p:cNvSpPr>
            <p:nvPr/>
          </p:nvSpPr>
          <p:spPr bwMode="auto">
            <a:xfrm flipV="1">
              <a:off x="1759" y="1629"/>
              <a:ext cx="1929" cy="1950"/>
            </a:xfrm>
            <a:prstGeom prst="line">
              <a:avLst/>
            </a:prstGeom>
            <a:noFill/>
            <a:ln w="30163">
              <a:solidFill>
                <a:srgbClr val="339966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2312" name="Rectangle 122"/>
            <p:cNvSpPr>
              <a:spLocks noChangeArrowheads="1"/>
            </p:cNvSpPr>
            <p:nvPr/>
          </p:nvSpPr>
          <p:spPr bwMode="auto">
            <a:xfrm>
              <a:off x="1816" y="3297"/>
              <a:ext cx="394" cy="1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2313" name="Rectangle 123"/>
            <p:cNvSpPr>
              <a:spLocks noChangeArrowheads="1"/>
            </p:cNvSpPr>
            <p:nvPr/>
          </p:nvSpPr>
          <p:spPr bwMode="auto">
            <a:xfrm>
              <a:off x="1818" y="3358"/>
              <a:ext cx="6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 b="1">
                  <a:solidFill>
                    <a:srgbClr val="000000"/>
                  </a:solidFill>
                </a:rPr>
                <a:t>  </a:t>
              </a:r>
              <a:endParaRPr lang="cs-CZ"/>
            </a:p>
          </p:txBody>
        </p:sp>
        <p:sp>
          <p:nvSpPr>
            <p:cNvPr id="392314" name="Rectangle 124"/>
            <p:cNvSpPr>
              <a:spLocks noChangeArrowheads="1"/>
            </p:cNvSpPr>
            <p:nvPr/>
          </p:nvSpPr>
          <p:spPr bwMode="auto">
            <a:xfrm>
              <a:off x="1882" y="3334"/>
              <a:ext cx="10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 b="1">
                  <a:solidFill>
                    <a:srgbClr val="000000"/>
                  </a:solidFill>
                  <a:latin typeface="Arial Black" pitchFamily="34" charset="0"/>
                </a:rPr>
                <a:t>A</a:t>
              </a:r>
              <a:endParaRPr lang="cs-CZ"/>
            </a:p>
          </p:txBody>
        </p:sp>
        <p:sp>
          <p:nvSpPr>
            <p:cNvPr id="392315" name="Rectangle 125"/>
            <p:cNvSpPr>
              <a:spLocks noChangeArrowheads="1"/>
            </p:cNvSpPr>
            <p:nvPr/>
          </p:nvSpPr>
          <p:spPr bwMode="auto">
            <a:xfrm>
              <a:off x="1986" y="3334"/>
              <a:ext cx="4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 b="1">
                  <a:solidFill>
                    <a:srgbClr val="000000"/>
                  </a:solidFill>
                  <a:latin typeface="Arial Black" pitchFamily="34" charset="0"/>
                </a:rPr>
                <a:t> </a:t>
              </a:r>
              <a:endParaRPr lang="cs-CZ"/>
            </a:p>
          </p:txBody>
        </p:sp>
        <p:sp>
          <p:nvSpPr>
            <p:cNvPr id="392316" name="Rectangle 126"/>
            <p:cNvSpPr>
              <a:spLocks noChangeArrowheads="1"/>
            </p:cNvSpPr>
            <p:nvPr/>
          </p:nvSpPr>
          <p:spPr bwMode="auto">
            <a:xfrm>
              <a:off x="2177" y="2921"/>
              <a:ext cx="417" cy="18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2317" name="Rectangle 127"/>
            <p:cNvSpPr>
              <a:spLocks noChangeArrowheads="1"/>
            </p:cNvSpPr>
            <p:nvPr/>
          </p:nvSpPr>
          <p:spPr bwMode="auto">
            <a:xfrm>
              <a:off x="2179" y="2970"/>
              <a:ext cx="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318" name="Rectangle 128"/>
            <p:cNvSpPr>
              <a:spLocks noChangeArrowheads="1"/>
            </p:cNvSpPr>
            <p:nvPr/>
          </p:nvSpPr>
          <p:spPr bwMode="auto">
            <a:xfrm>
              <a:off x="2215" y="2970"/>
              <a:ext cx="7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  </a:t>
              </a:r>
              <a:endParaRPr lang="cs-CZ"/>
            </a:p>
          </p:txBody>
        </p:sp>
        <p:sp>
          <p:nvSpPr>
            <p:cNvPr id="392319" name="Rectangle 129"/>
            <p:cNvSpPr>
              <a:spLocks noChangeArrowheads="1"/>
            </p:cNvSpPr>
            <p:nvPr/>
          </p:nvSpPr>
          <p:spPr bwMode="auto">
            <a:xfrm>
              <a:off x="2286" y="2944"/>
              <a:ext cx="1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  <a:latin typeface="Arial Black" pitchFamily="34" charset="0"/>
                </a:rPr>
                <a:t>B</a:t>
              </a:r>
              <a:endParaRPr lang="cs-CZ"/>
            </a:p>
          </p:txBody>
        </p:sp>
        <p:sp>
          <p:nvSpPr>
            <p:cNvPr id="392320" name="Rectangle 130"/>
            <p:cNvSpPr>
              <a:spLocks noChangeArrowheads="1"/>
            </p:cNvSpPr>
            <p:nvPr/>
          </p:nvSpPr>
          <p:spPr bwMode="auto">
            <a:xfrm>
              <a:off x="2399" y="2944"/>
              <a:ext cx="4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  <a:latin typeface="Arial Black" pitchFamily="34" charset="0"/>
                </a:rPr>
                <a:t> </a:t>
              </a:r>
              <a:endParaRPr lang="cs-CZ"/>
            </a:p>
          </p:txBody>
        </p:sp>
        <p:sp>
          <p:nvSpPr>
            <p:cNvPr id="392321" name="Freeform 131"/>
            <p:cNvSpPr>
              <a:spLocks noEditPoints="1"/>
            </p:cNvSpPr>
            <p:nvPr/>
          </p:nvSpPr>
          <p:spPr bwMode="auto">
            <a:xfrm>
              <a:off x="1545" y="2603"/>
              <a:ext cx="1192" cy="72"/>
            </a:xfrm>
            <a:custGeom>
              <a:avLst/>
              <a:gdLst>
                <a:gd name="T0" fmla="*/ 1125 w 1192"/>
                <a:gd name="T1" fmla="*/ 35 h 72"/>
                <a:gd name="T2" fmla="*/ 1159 w 1192"/>
                <a:gd name="T3" fmla="*/ 35 h 72"/>
                <a:gd name="T4" fmla="*/ 1093 w 1192"/>
                <a:gd name="T5" fmla="*/ 40 h 72"/>
                <a:gd name="T6" fmla="*/ 1063 w 1192"/>
                <a:gd name="T7" fmla="*/ 33 h 72"/>
                <a:gd name="T8" fmla="*/ 1098 w 1192"/>
                <a:gd name="T9" fmla="*/ 36 h 72"/>
                <a:gd name="T10" fmla="*/ 1003 w 1192"/>
                <a:gd name="T11" fmla="*/ 40 h 72"/>
                <a:gd name="T12" fmla="*/ 1002 w 1192"/>
                <a:gd name="T13" fmla="*/ 32 h 72"/>
                <a:gd name="T14" fmla="*/ 1035 w 1192"/>
                <a:gd name="T15" fmla="*/ 37 h 72"/>
                <a:gd name="T16" fmla="*/ 939 w 1192"/>
                <a:gd name="T17" fmla="*/ 40 h 72"/>
                <a:gd name="T18" fmla="*/ 942 w 1192"/>
                <a:gd name="T19" fmla="*/ 32 h 72"/>
                <a:gd name="T20" fmla="*/ 971 w 1192"/>
                <a:gd name="T21" fmla="*/ 39 h 72"/>
                <a:gd name="T22" fmla="*/ 876 w 1192"/>
                <a:gd name="T23" fmla="*/ 39 h 72"/>
                <a:gd name="T24" fmla="*/ 906 w 1192"/>
                <a:gd name="T25" fmla="*/ 32 h 72"/>
                <a:gd name="T26" fmla="*/ 908 w 1192"/>
                <a:gd name="T27" fmla="*/ 40 h 72"/>
                <a:gd name="T28" fmla="*/ 812 w 1192"/>
                <a:gd name="T29" fmla="*/ 37 h 72"/>
                <a:gd name="T30" fmla="*/ 845 w 1192"/>
                <a:gd name="T31" fmla="*/ 32 h 72"/>
                <a:gd name="T32" fmla="*/ 844 w 1192"/>
                <a:gd name="T33" fmla="*/ 40 h 72"/>
                <a:gd name="T34" fmla="*/ 749 w 1192"/>
                <a:gd name="T35" fmla="*/ 36 h 72"/>
                <a:gd name="T36" fmla="*/ 784 w 1192"/>
                <a:gd name="T37" fmla="*/ 33 h 72"/>
                <a:gd name="T38" fmla="*/ 781 w 1192"/>
                <a:gd name="T39" fmla="*/ 40 h 72"/>
                <a:gd name="T40" fmla="*/ 688 w 1192"/>
                <a:gd name="T41" fmla="*/ 35 h 72"/>
                <a:gd name="T42" fmla="*/ 722 w 1192"/>
                <a:gd name="T43" fmla="*/ 35 h 72"/>
                <a:gd name="T44" fmla="*/ 657 w 1192"/>
                <a:gd name="T45" fmla="*/ 40 h 72"/>
                <a:gd name="T46" fmla="*/ 627 w 1192"/>
                <a:gd name="T47" fmla="*/ 33 h 72"/>
                <a:gd name="T48" fmla="*/ 661 w 1192"/>
                <a:gd name="T49" fmla="*/ 36 h 72"/>
                <a:gd name="T50" fmla="*/ 567 w 1192"/>
                <a:gd name="T51" fmla="*/ 40 h 72"/>
                <a:gd name="T52" fmla="*/ 565 w 1192"/>
                <a:gd name="T53" fmla="*/ 32 h 72"/>
                <a:gd name="T54" fmla="*/ 598 w 1192"/>
                <a:gd name="T55" fmla="*/ 37 h 72"/>
                <a:gd name="T56" fmla="*/ 503 w 1192"/>
                <a:gd name="T57" fmla="*/ 40 h 72"/>
                <a:gd name="T58" fmla="*/ 504 w 1192"/>
                <a:gd name="T59" fmla="*/ 32 h 72"/>
                <a:gd name="T60" fmla="*/ 534 w 1192"/>
                <a:gd name="T61" fmla="*/ 39 h 72"/>
                <a:gd name="T62" fmla="*/ 438 w 1192"/>
                <a:gd name="T63" fmla="*/ 39 h 72"/>
                <a:gd name="T64" fmla="*/ 468 w 1192"/>
                <a:gd name="T65" fmla="*/ 32 h 72"/>
                <a:gd name="T66" fmla="*/ 470 w 1192"/>
                <a:gd name="T67" fmla="*/ 40 h 72"/>
                <a:gd name="T68" fmla="*/ 376 w 1192"/>
                <a:gd name="T69" fmla="*/ 37 h 72"/>
                <a:gd name="T70" fmla="*/ 408 w 1192"/>
                <a:gd name="T71" fmla="*/ 32 h 72"/>
                <a:gd name="T72" fmla="*/ 407 w 1192"/>
                <a:gd name="T73" fmla="*/ 40 h 72"/>
                <a:gd name="T74" fmla="*/ 313 w 1192"/>
                <a:gd name="T75" fmla="*/ 36 h 72"/>
                <a:gd name="T76" fmla="*/ 347 w 1192"/>
                <a:gd name="T77" fmla="*/ 33 h 72"/>
                <a:gd name="T78" fmla="*/ 344 w 1192"/>
                <a:gd name="T79" fmla="*/ 40 h 72"/>
                <a:gd name="T80" fmla="*/ 250 w 1192"/>
                <a:gd name="T81" fmla="*/ 35 h 72"/>
                <a:gd name="T82" fmla="*/ 286 w 1192"/>
                <a:gd name="T83" fmla="*/ 35 h 72"/>
                <a:gd name="T84" fmla="*/ 219 w 1192"/>
                <a:gd name="T85" fmla="*/ 40 h 72"/>
                <a:gd name="T86" fmla="*/ 189 w 1192"/>
                <a:gd name="T87" fmla="*/ 33 h 72"/>
                <a:gd name="T88" fmla="*/ 223 w 1192"/>
                <a:gd name="T89" fmla="*/ 36 h 72"/>
                <a:gd name="T90" fmla="*/ 130 w 1192"/>
                <a:gd name="T91" fmla="*/ 40 h 72"/>
                <a:gd name="T92" fmla="*/ 129 w 1192"/>
                <a:gd name="T93" fmla="*/ 32 h 72"/>
                <a:gd name="T94" fmla="*/ 160 w 1192"/>
                <a:gd name="T95" fmla="*/ 37 h 72"/>
                <a:gd name="T96" fmla="*/ 66 w 1192"/>
                <a:gd name="T97" fmla="*/ 40 h 72"/>
                <a:gd name="T98" fmla="*/ 67 w 1192"/>
                <a:gd name="T99" fmla="*/ 32 h 72"/>
                <a:gd name="T100" fmla="*/ 97 w 1192"/>
                <a:gd name="T101" fmla="*/ 39 h 72"/>
                <a:gd name="T102" fmla="*/ 2 w 1192"/>
                <a:gd name="T103" fmla="*/ 39 h 72"/>
                <a:gd name="T104" fmla="*/ 32 w 1192"/>
                <a:gd name="T105" fmla="*/ 32 h 72"/>
                <a:gd name="T106" fmla="*/ 33 w 1192"/>
                <a:gd name="T107" fmla="*/ 40 h 72"/>
                <a:gd name="T108" fmla="*/ 1156 w 1192"/>
                <a:gd name="T109" fmla="*/ 0 h 7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92"/>
                <a:gd name="T166" fmla="*/ 0 h 72"/>
                <a:gd name="T167" fmla="*/ 1192 w 1192"/>
                <a:gd name="T168" fmla="*/ 72 h 72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92" h="72">
                  <a:moveTo>
                    <a:pt x="1156" y="40"/>
                  </a:moveTo>
                  <a:lnTo>
                    <a:pt x="1129" y="40"/>
                  </a:lnTo>
                  <a:lnTo>
                    <a:pt x="1128" y="40"/>
                  </a:lnTo>
                  <a:lnTo>
                    <a:pt x="1126" y="39"/>
                  </a:lnTo>
                  <a:lnTo>
                    <a:pt x="1125" y="37"/>
                  </a:lnTo>
                  <a:lnTo>
                    <a:pt x="1125" y="36"/>
                  </a:lnTo>
                  <a:lnTo>
                    <a:pt x="1125" y="35"/>
                  </a:lnTo>
                  <a:lnTo>
                    <a:pt x="1126" y="33"/>
                  </a:lnTo>
                  <a:lnTo>
                    <a:pt x="1128" y="32"/>
                  </a:lnTo>
                  <a:lnTo>
                    <a:pt x="1129" y="32"/>
                  </a:lnTo>
                  <a:lnTo>
                    <a:pt x="1156" y="32"/>
                  </a:lnTo>
                  <a:lnTo>
                    <a:pt x="1158" y="32"/>
                  </a:lnTo>
                  <a:lnTo>
                    <a:pt x="1159" y="33"/>
                  </a:lnTo>
                  <a:lnTo>
                    <a:pt x="1159" y="35"/>
                  </a:lnTo>
                  <a:lnTo>
                    <a:pt x="1160" y="36"/>
                  </a:lnTo>
                  <a:lnTo>
                    <a:pt x="1159" y="37"/>
                  </a:lnTo>
                  <a:lnTo>
                    <a:pt x="1159" y="39"/>
                  </a:lnTo>
                  <a:lnTo>
                    <a:pt x="1158" y="40"/>
                  </a:lnTo>
                  <a:lnTo>
                    <a:pt x="1156" y="40"/>
                  </a:lnTo>
                  <a:close/>
                  <a:moveTo>
                    <a:pt x="1093" y="40"/>
                  </a:moveTo>
                  <a:lnTo>
                    <a:pt x="1066" y="40"/>
                  </a:lnTo>
                  <a:lnTo>
                    <a:pt x="1065" y="40"/>
                  </a:lnTo>
                  <a:lnTo>
                    <a:pt x="1063" y="39"/>
                  </a:lnTo>
                  <a:lnTo>
                    <a:pt x="1062" y="37"/>
                  </a:lnTo>
                  <a:lnTo>
                    <a:pt x="1062" y="36"/>
                  </a:lnTo>
                  <a:lnTo>
                    <a:pt x="1062" y="35"/>
                  </a:lnTo>
                  <a:lnTo>
                    <a:pt x="1063" y="33"/>
                  </a:lnTo>
                  <a:lnTo>
                    <a:pt x="1065" y="32"/>
                  </a:lnTo>
                  <a:lnTo>
                    <a:pt x="1066" y="32"/>
                  </a:lnTo>
                  <a:lnTo>
                    <a:pt x="1093" y="32"/>
                  </a:lnTo>
                  <a:lnTo>
                    <a:pt x="1095" y="32"/>
                  </a:lnTo>
                  <a:lnTo>
                    <a:pt x="1096" y="33"/>
                  </a:lnTo>
                  <a:lnTo>
                    <a:pt x="1098" y="35"/>
                  </a:lnTo>
                  <a:lnTo>
                    <a:pt x="1098" y="36"/>
                  </a:lnTo>
                  <a:lnTo>
                    <a:pt x="1098" y="37"/>
                  </a:lnTo>
                  <a:lnTo>
                    <a:pt x="1096" y="39"/>
                  </a:lnTo>
                  <a:lnTo>
                    <a:pt x="1095" y="40"/>
                  </a:lnTo>
                  <a:lnTo>
                    <a:pt x="1093" y="40"/>
                  </a:lnTo>
                  <a:close/>
                  <a:moveTo>
                    <a:pt x="1031" y="40"/>
                  </a:moveTo>
                  <a:lnTo>
                    <a:pt x="1003" y="40"/>
                  </a:lnTo>
                  <a:lnTo>
                    <a:pt x="1002" y="40"/>
                  </a:lnTo>
                  <a:lnTo>
                    <a:pt x="1001" y="39"/>
                  </a:lnTo>
                  <a:lnTo>
                    <a:pt x="999" y="37"/>
                  </a:lnTo>
                  <a:lnTo>
                    <a:pt x="999" y="36"/>
                  </a:lnTo>
                  <a:lnTo>
                    <a:pt x="999" y="35"/>
                  </a:lnTo>
                  <a:lnTo>
                    <a:pt x="1001" y="33"/>
                  </a:lnTo>
                  <a:lnTo>
                    <a:pt x="1002" y="32"/>
                  </a:lnTo>
                  <a:lnTo>
                    <a:pt x="1003" y="32"/>
                  </a:lnTo>
                  <a:lnTo>
                    <a:pt x="1031" y="32"/>
                  </a:lnTo>
                  <a:lnTo>
                    <a:pt x="1032" y="32"/>
                  </a:lnTo>
                  <a:lnTo>
                    <a:pt x="1033" y="33"/>
                  </a:lnTo>
                  <a:lnTo>
                    <a:pt x="1035" y="35"/>
                  </a:lnTo>
                  <a:lnTo>
                    <a:pt x="1035" y="36"/>
                  </a:lnTo>
                  <a:lnTo>
                    <a:pt x="1035" y="37"/>
                  </a:lnTo>
                  <a:lnTo>
                    <a:pt x="1033" y="39"/>
                  </a:lnTo>
                  <a:lnTo>
                    <a:pt x="1032" y="40"/>
                  </a:lnTo>
                  <a:lnTo>
                    <a:pt x="1031" y="40"/>
                  </a:lnTo>
                  <a:close/>
                  <a:moveTo>
                    <a:pt x="968" y="40"/>
                  </a:moveTo>
                  <a:lnTo>
                    <a:pt x="942" y="40"/>
                  </a:lnTo>
                  <a:lnTo>
                    <a:pt x="939" y="40"/>
                  </a:lnTo>
                  <a:lnTo>
                    <a:pt x="938" y="39"/>
                  </a:lnTo>
                  <a:lnTo>
                    <a:pt x="938" y="37"/>
                  </a:lnTo>
                  <a:lnTo>
                    <a:pt x="936" y="36"/>
                  </a:lnTo>
                  <a:lnTo>
                    <a:pt x="938" y="35"/>
                  </a:lnTo>
                  <a:lnTo>
                    <a:pt x="938" y="33"/>
                  </a:lnTo>
                  <a:lnTo>
                    <a:pt x="939" y="32"/>
                  </a:lnTo>
                  <a:lnTo>
                    <a:pt x="942" y="32"/>
                  </a:lnTo>
                  <a:lnTo>
                    <a:pt x="968" y="32"/>
                  </a:lnTo>
                  <a:lnTo>
                    <a:pt x="969" y="32"/>
                  </a:lnTo>
                  <a:lnTo>
                    <a:pt x="971" y="33"/>
                  </a:lnTo>
                  <a:lnTo>
                    <a:pt x="972" y="35"/>
                  </a:lnTo>
                  <a:lnTo>
                    <a:pt x="972" y="36"/>
                  </a:lnTo>
                  <a:lnTo>
                    <a:pt x="972" y="37"/>
                  </a:lnTo>
                  <a:lnTo>
                    <a:pt x="971" y="39"/>
                  </a:lnTo>
                  <a:lnTo>
                    <a:pt x="969" y="40"/>
                  </a:lnTo>
                  <a:lnTo>
                    <a:pt x="968" y="40"/>
                  </a:lnTo>
                  <a:close/>
                  <a:moveTo>
                    <a:pt x="906" y="40"/>
                  </a:moveTo>
                  <a:lnTo>
                    <a:pt x="879" y="40"/>
                  </a:lnTo>
                  <a:lnTo>
                    <a:pt x="878" y="40"/>
                  </a:lnTo>
                  <a:lnTo>
                    <a:pt x="876" y="39"/>
                  </a:lnTo>
                  <a:lnTo>
                    <a:pt x="875" y="37"/>
                  </a:lnTo>
                  <a:lnTo>
                    <a:pt x="875" y="36"/>
                  </a:lnTo>
                  <a:lnTo>
                    <a:pt x="875" y="35"/>
                  </a:lnTo>
                  <a:lnTo>
                    <a:pt x="876" y="33"/>
                  </a:lnTo>
                  <a:lnTo>
                    <a:pt x="878" y="32"/>
                  </a:lnTo>
                  <a:lnTo>
                    <a:pt x="879" y="32"/>
                  </a:lnTo>
                  <a:lnTo>
                    <a:pt x="906" y="32"/>
                  </a:lnTo>
                  <a:lnTo>
                    <a:pt x="908" y="32"/>
                  </a:lnTo>
                  <a:lnTo>
                    <a:pt x="909" y="33"/>
                  </a:lnTo>
                  <a:lnTo>
                    <a:pt x="909" y="35"/>
                  </a:lnTo>
                  <a:lnTo>
                    <a:pt x="911" y="36"/>
                  </a:lnTo>
                  <a:lnTo>
                    <a:pt x="909" y="37"/>
                  </a:lnTo>
                  <a:lnTo>
                    <a:pt x="909" y="39"/>
                  </a:lnTo>
                  <a:lnTo>
                    <a:pt x="908" y="40"/>
                  </a:lnTo>
                  <a:lnTo>
                    <a:pt x="906" y="40"/>
                  </a:lnTo>
                  <a:close/>
                  <a:moveTo>
                    <a:pt x="844" y="40"/>
                  </a:moveTo>
                  <a:lnTo>
                    <a:pt x="817" y="40"/>
                  </a:lnTo>
                  <a:lnTo>
                    <a:pt x="815" y="40"/>
                  </a:lnTo>
                  <a:lnTo>
                    <a:pt x="814" y="39"/>
                  </a:lnTo>
                  <a:lnTo>
                    <a:pt x="812" y="37"/>
                  </a:lnTo>
                  <a:lnTo>
                    <a:pt x="812" y="36"/>
                  </a:lnTo>
                  <a:lnTo>
                    <a:pt x="812" y="35"/>
                  </a:lnTo>
                  <a:lnTo>
                    <a:pt x="814" y="33"/>
                  </a:lnTo>
                  <a:lnTo>
                    <a:pt x="815" y="32"/>
                  </a:lnTo>
                  <a:lnTo>
                    <a:pt x="817" y="32"/>
                  </a:lnTo>
                  <a:lnTo>
                    <a:pt x="844" y="32"/>
                  </a:lnTo>
                  <a:lnTo>
                    <a:pt x="845" y="32"/>
                  </a:lnTo>
                  <a:lnTo>
                    <a:pt x="846" y="33"/>
                  </a:lnTo>
                  <a:lnTo>
                    <a:pt x="848" y="35"/>
                  </a:lnTo>
                  <a:lnTo>
                    <a:pt x="848" y="36"/>
                  </a:lnTo>
                  <a:lnTo>
                    <a:pt x="848" y="37"/>
                  </a:lnTo>
                  <a:lnTo>
                    <a:pt x="846" y="39"/>
                  </a:lnTo>
                  <a:lnTo>
                    <a:pt x="845" y="40"/>
                  </a:lnTo>
                  <a:lnTo>
                    <a:pt x="844" y="40"/>
                  </a:lnTo>
                  <a:close/>
                  <a:moveTo>
                    <a:pt x="781" y="40"/>
                  </a:moveTo>
                  <a:lnTo>
                    <a:pt x="754" y="40"/>
                  </a:lnTo>
                  <a:lnTo>
                    <a:pt x="752" y="40"/>
                  </a:lnTo>
                  <a:lnTo>
                    <a:pt x="751" y="39"/>
                  </a:lnTo>
                  <a:lnTo>
                    <a:pt x="749" y="37"/>
                  </a:lnTo>
                  <a:lnTo>
                    <a:pt x="749" y="36"/>
                  </a:lnTo>
                  <a:lnTo>
                    <a:pt x="749" y="35"/>
                  </a:lnTo>
                  <a:lnTo>
                    <a:pt x="751" y="33"/>
                  </a:lnTo>
                  <a:lnTo>
                    <a:pt x="752" y="32"/>
                  </a:lnTo>
                  <a:lnTo>
                    <a:pt x="754" y="32"/>
                  </a:lnTo>
                  <a:lnTo>
                    <a:pt x="781" y="32"/>
                  </a:lnTo>
                  <a:lnTo>
                    <a:pt x="782" y="32"/>
                  </a:lnTo>
                  <a:lnTo>
                    <a:pt x="784" y="33"/>
                  </a:lnTo>
                  <a:lnTo>
                    <a:pt x="785" y="35"/>
                  </a:lnTo>
                  <a:lnTo>
                    <a:pt x="785" y="36"/>
                  </a:lnTo>
                  <a:lnTo>
                    <a:pt x="785" y="37"/>
                  </a:lnTo>
                  <a:lnTo>
                    <a:pt x="784" y="39"/>
                  </a:lnTo>
                  <a:lnTo>
                    <a:pt x="782" y="40"/>
                  </a:lnTo>
                  <a:lnTo>
                    <a:pt x="781" y="40"/>
                  </a:lnTo>
                  <a:close/>
                  <a:moveTo>
                    <a:pt x="718" y="40"/>
                  </a:moveTo>
                  <a:lnTo>
                    <a:pt x="692" y="40"/>
                  </a:lnTo>
                  <a:lnTo>
                    <a:pt x="690" y="40"/>
                  </a:lnTo>
                  <a:lnTo>
                    <a:pt x="688" y="39"/>
                  </a:lnTo>
                  <a:lnTo>
                    <a:pt x="688" y="37"/>
                  </a:lnTo>
                  <a:lnTo>
                    <a:pt x="687" y="36"/>
                  </a:lnTo>
                  <a:lnTo>
                    <a:pt x="688" y="35"/>
                  </a:lnTo>
                  <a:lnTo>
                    <a:pt x="688" y="33"/>
                  </a:lnTo>
                  <a:lnTo>
                    <a:pt x="690" y="32"/>
                  </a:lnTo>
                  <a:lnTo>
                    <a:pt x="692" y="32"/>
                  </a:lnTo>
                  <a:lnTo>
                    <a:pt x="718" y="32"/>
                  </a:lnTo>
                  <a:lnTo>
                    <a:pt x="719" y="32"/>
                  </a:lnTo>
                  <a:lnTo>
                    <a:pt x="721" y="33"/>
                  </a:lnTo>
                  <a:lnTo>
                    <a:pt x="722" y="35"/>
                  </a:lnTo>
                  <a:lnTo>
                    <a:pt x="722" y="36"/>
                  </a:lnTo>
                  <a:lnTo>
                    <a:pt x="722" y="37"/>
                  </a:lnTo>
                  <a:lnTo>
                    <a:pt x="721" y="39"/>
                  </a:lnTo>
                  <a:lnTo>
                    <a:pt x="719" y="40"/>
                  </a:lnTo>
                  <a:lnTo>
                    <a:pt x="718" y="40"/>
                  </a:lnTo>
                  <a:close/>
                  <a:moveTo>
                    <a:pt x="657" y="40"/>
                  </a:moveTo>
                  <a:lnTo>
                    <a:pt x="630" y="40"/>
                  </a:lnTo>
                  <a:lnTo>
                    <a:pt x="628" y="40"/>
                  </a:lnTo>
                  <a:lnTo>
                    <a:pt x="627" y="39"/>
                  </a:lnTo>
                  <a:lnTo>
                    <a:pt x="625" y="37"/>
                  </a:lnTo>
                  <a:lnTo>
                    <a:pt x="625" y="36"/>
                  </a:lnTo>
                  <a:lnTo>
                    <a:pt x="625" y="35"/>
                  </a:lnTo>
                  <a:lnTo>
                    <a:pt x="627" y="33"/>
                  </a:lnTo>
                  <a:lnTo>
                    <a:pt x="628" y="32"/>
                  </a:lnTo>
                  <a:lnTo>
                    <a:pt x="630" y="32"/>
                  </a:lnTo>
                  <a:lnTo>
                    <a:pt x="657" y="32"/>
                  </a:lnTo>
                  <a:lnTo>
                    <a:pt x="658" y="32"/>
                  </a:lnTo>
                  <a:lnTo>
                    <a:pt x="660" y="33"/>
                  </a:lnTo>
                  <a:lnTo>
                    <a:pt x="660" y="35"/>
                  </a:lnTo>
                  <a:lnTo>
                    <a:pt x="661" y="36"/>
                  </a:lnTo>
                  <a:lnTo>
                    <a:pt x="660" y="37"/>
                  </a:lnTo>
                  <a:lnTo>
                    <a:pt x="660" y="39"/>
                  </a:lnTo>
                  <a:lnTo>
                    <a:pt x="658" y="40"/>
                  </a:lnTo>
                  <a:lnTo>
                    <a:pt x="657" y="40"/>
                  </a:lnTo>
                  <a:close/>
                  <a:moveTo>
                    <a:pt x="594" y="40"/>
                  </a:moveTo>
                  <a:lnTo>
                    <a:pt x="567" y="40"/>
                  </a:lnTo>
                  <a:lnTo>
                    <a:pt x="565" y="40"/>
                  </a:lnTo>
                  <a:lnTo>
                    <a:pt x="564" y="39"/>
                  </a:lnTo>
                  <a:lnTo>
                    <a:pt x="563" y="37"/>
                  </a:lnTo>
                  <a:lnTo>
                    <a:pt x="563" y="36"/>
                  </a:lnTo>
                  <a:lnTo>
                    <a:pt x="563" y="35"/>
                  </a:lnTo>
                  <a:lnTo>
                    <a:pt x="564" y="33"/>
                  </a:lnTo>
                  <a:lnTo>
                    <a:pt x="565" y="32"/>
                  </a:lnTo>
                  <a:lnTo>
                    <a:pt x="567" y="32"/>
                  </a:lnTo>
                  <a:lnTo>
                    <a:pt x="594" y="32"/>
                  </a:lnTo>
                  <a:lnTo>
                    <a:pt x="595" y="32"/>
                  </a:lnTo>
                  <a:lnTo>
                    <a:pt x="597" y="33"/>
                  </a:lnTo>
                  <a:lnTo>
                    <a:pt x="598" y="35"/>
                  </a:lnTo>
                  <a:lnTo>
                    <a:pt x="598" y="36"/>
                  </a:lnTo>
                  <a:lnTo>
                    <a:pt x="598" y="37"/>
                  </a:lnTo>
                  <a:lnTo>
                    <a:pt x="597" y="39"/>
                  </a:lnTo>
                  <a:lnTo>
                    <a:pt x="595" y="40"/>
                  </a:lnTo>
                  <a:lnTo>
                    <a:pt x="594" y="40"/>
                  </a:lnTo>
                  <a:close/>
                  <a:moveTo>
                    <a:pt x="531" y="40"/>
                  </a:moveTo>
                  <a:lnTo>
                    <a:pt x="504" y="40"/>
                  </a:lnTo>
                  <a:lnTo>
                    <a:pt x="503" y="40"/>
                  </a:lnTo>
                  <a:lnTo>
                    <a:pt x="501" y="39"/>
                  </a:lnTo>
                  <a:lnTo>
                    <a:pt x="500" y="37"/>
                  </a:lnTo>
                  <a:lnTo>
                    <a:pt x="500" y="36"/>
                  </a:lnTo>
                  <a:lnTo>
                    <a:pt x="500" y="35"/>
                  </a:lnTo>
                  <a:lnTo>
                    <a:pt x="501" y="33"/>
                  </a:lnTo>
                  <a:lnTo>
                    <a:pt x="503" y="32"/>
                  </a:lnTo>
                  <a:lnTo>
                    <a:pt x="504" y="32"/>
                  </a:lnTo>
                  <a:lnTo>
                    <a:pt x="531" y="32"/>
                  </a:lnTo>
                  <a:lnTo>
                    <a:pt x="533" y="32"/>
                  </a:lnTo>
                  <a:lnTo>
                    <a:pt x="534" y="33"/>
                  </a:lnTo>
                  <a:lnTo>
                    <a:pt x="535" y="35"/>
                  </a:lnTo>
                  <a:lnTo>
                    <a:pt x="535" y="36"/>
                  </a:lnTo>
                  <a:lnTo>
                    <a:pt x="535" y="37"/>
                  </a:lnTo>
                  <a:lnTo>
                    <a:pt x="534" y="39"/>
                  </a:lnTo>
                  <a:lnTo>
                    <a:pt x="533" y="40"/>
                  </a:lnTo>
                  <a:lnTo>
                    <a:pt x="531" y="40"/>
                  </a:lnTo>
                  <a:close/>
                  <a:moveTo>
                    <a:pt x="468" y="40"/>
                  </a:moveTo>
                  <a:lnTo>
                    <a:pt x="443" y="40"/>
                  </a:lnTo>
                  <a:lnTo>
                    <a:pt x="440" y="40"/>
                  </a:lnTo>
                  <a:lnTo>
                    <a:pt x="438" y="39"/>
                  </a:lnTo>
                  <a:lnTo>
                    <a:pt x="438" y="37"/>
                  </a:lnTo>
                  <a:lnTo>
                    <a:pt x="437" y="36"/>
                  </a:lnTo>
                  <a:lnTo>
                    <a:pt x="438" y="35"/>
                  </a:lnTo>
                  <a:lnTo>
                    <a:pt x="438" y="33"/>
                  </a:lnTo>
                  <a:lnTo>
                    <a:pt x="440" y="32"/>
                  </a:lnTo>
                  <a:lnTo>
                    <a:pt x="443" y="32"/>
                  </a:lnTo>
                  <a:lnTo>
                    <a:pt x="468" y="32"/>
                  </a:lnTo>
                  <a:lnTo>
                    <a:pt x="470" y="32"/>
                  </a:lnTo>
                  <a:lnTo>
                    <a:pt x="471" y="33"/>
                  </a:lnTo>
                  <a:lnTo>
                    <a:pt x="473" y="35"/>
                  </a:lnTo>
                  <a:lnTo>
                    <a:pt x="473" y="36"/>
                  </a:lnTo>
                  <a:lnTo>
                    <a:pt x="473" y="37"/>
                  </a:lnTo>
                  <a:lnTo>
                    <a:pt x="471" y="39"/>
                  </a:lnTo>
                  <a:lnTo>
                    <a:pt x="470" y="40"/>
                  </a:lnTo>
                  <a:lnTo>
                    <a:pt x="468" y="40"/>
                  </a:lnTo>
                  <a:close/>
                  <a:moveTo>
                    <a:pt x="407" y="40"/>
                  </a:moveTo>
                  <a:lnTo>
                    <a:pt x="380" y="40"/>
                  </a:lnTo>
                  <a:lnTo>
                    <a:pt x="378" y="40"/>
                  </a:lnTo>
                  <a:lnTo>
                    <a:pt x="377" y="39"/>
                  </a:lnTo>
                  <a:lnTo>
                    <a:pt x="376" y="37"/>
                  </a:lnTo>
                  <a:lnTo>
                    <a:pt x="376" y="36"/>
                  </a:lnTo>
                  <a:lnTo>
                    <a:pt x="376" y="35"/>
                  </a:lnTo>
                  <a:lnTo>
                    <a:pt x="377" y="33"/>
                  </a:lnTo>
                  <a:lnTo>
                    <a:pt x="378" y="32"/>
                  </a:lnTo>
                  <a:lnTo>
                    <a:pt x="380" y="32"/>
                  </a:lnTo>
                  <a:lnTo>
                    <a:pt x="407" y="32"/>
                  </a:lnTo>
                  <a:lnTo>
                    <a:pt x="408" y="32"/>
                  </a:lnTo>
                  <a:lnTo>
                    <a:pt x="410" y="33"/>
                  </a:lnTo>
                  <a:lnTo>
                    <a:pt x="410" y="35"/>
                  </a:lnTo>
                  <a:lnTo>
                    <a:pt x="411" y="36"/>
                  </a:lnTo>
                  <a:lnTo>
                    <a:pt x="410" y="37"/>
                  </a:lnTo>
                  <a:lnTo>
                    <a:pt x="410" y="39"/>
                  </a:lnTo>
                  <a:lnTo>
                    <a:pt x="408" y="40"/>
                  </a:lnTo>
                  <a:lnTo>
                    <a:pt x="407" y="40"/>
                  </a:lnTo>
                  <a:close/>
                  <a:moveTo>
                    <a:pt x="344" y="40"/>
                  </a:moveTo>
                  <a:lnTo>
                    <a:pt x="317" y="40"/>
                  </a:lnTo>
                  <a:lnTo>
                    <a:pt x="316" y="40"/>
                  </a:lnTo>
                  <a:lnTo>
                    <a:pt x="314" y="39"/>
                  </a:lnTo>
                  <a:lnTo>
                    <a:pt x="313" y="37"/>
                  </a:lnTo>
                  <a:lnTo>
                    <a:pt x="313" y="36"/>
                  </a:lnTo>
                  <a:lnTo>
                    <a:pt x="313" y="35"/>
                  </a:lnTo>
                  <a:lnTo>
                    <a:pt x="314" y="33"/>
                  </a:lnTo>
                  <a:lnTo>
                    <a:pt x="316" y="32"/>
                  </a:lnTo>
                  <a:lnTo>
                    <a:pt x="317" y="32"/>
                  </a:lnTo>
                  <a:lnTo>
                    <a:pt x="344" y="32"/>
                  </a:lnTo>
                  <a:lnTo>
                    <a:pt x="346" y="32"/>
                  </a:lnTo>
                  <a:lnTo>
                    <a:pt x="347" y="33"/>
                  </a:lnTo>
                  <a:lnTo>
                    <a:pt x="349" y="35"/>
                  </a:lnTo>
                  <a:lnTo>
                    <a:pt x="349" y="36"/>
                  </a:lnTo>
                  <a:lnTo>
                    <a:pt x="349" y="37"/>
                  </a:lnTo>
                  <a:lnTo>
                    <a:pt x="347" y="39"/>
                  </a:lnTo>
                  <a:lnTo>
                    <a:pt x="346" y="40"/>
                  </a:lnTo>
                  <a:lnTo>
                    <a:pt x="344" y="40"/>
                  </a:lnTo>
                  <a:close/>
                  <a:moveTo>
                    <a:pt x="281" y="40"/>
                  </a:moveTo>
                  <a:lnTo>
                    <a:pt x="254" y="40"/>
                  </a:lnTo>
                  <a:lnTo>
                    <a:pt x="253" y="40"/>
                  </a:lnTo>
                  <a:lnTo>
                    <a:pt x="251" y="39"/>
                  </a:lnTo>
                  <a:lnTo>
                    <a:pt x="250" y="37"/>
                  </a:lnTo>
                  <a:lnTo>
                    <a:pt x="250" y="36"/>
                  </a:lnTo>
                  <a:lnTo>
                    <a:pt x="250" y="35"/>
                  </a:lnTo>
                  <a:lnTo>
                    <a:pt x="251" y="33"/>
                  </a:lnTo>
                  <a:lnTo>
                    <a:pt x="253" y="32"/>
                  </a:lnTo>
                  <a:lnTo>
                    <a:pt x="254" y="32"/>
                  </a:lnTo>
                  <a:lnTo>
                    <a:pt x="281" y="32"/>
                  </a:lnTo>
                  <a:lnTo>
                    <a:pt x="283" y="32"/>
                  </a:lnTo>
                  <a:lnTo>
                    <a:pt x="284" y="33"/>
                  </a:lnTo>
                  <a:lnTo>
                    <a:pt x="286" y="35"/>
                  </a:lnTo>
                  <a:lnTo>
                    <a:pt x="286" y="36"/>
                  </a:lnTo>
                  <a:lnTo>
                    <a:pt x="286" y="37"/>
                  </a:lnTo>
                  <a:lnTo>
                    <a:pt x="284" y="39"/>
                  </a:lnTo>
                  <a:lnTo>
                    <a:pt x="283" y="40"/>
                  </a:lnTo>
                  <a:lnTo>
                    <a:pt x="281" y="40"/>
                  </a:lnTo>
                  <a:close/>
                  <a:moveTo>
                    <a:pt x="219" y="40"/>
                  </a:moveTo>
                  <a:lnTo>
                    <a:pt x="193" y="40"/>
                  </a:lnTo>
                  <a:lnTo>
                    <a:pt x="190" y="40"/>
                  </a:lnTo>
                  <a:lnTo>
                    <a:pt x="189" y="39"/>
                  </a:lnTo>
                  <a:lnTo>
                    <a:pt x="189" y="37"/>
                  </a:lnTo>
                  <a:lnTo>
                    <a:pt x="187" y="36"/>
                  </a:lnTo>
                  <a:lnTo>
                    <a:pt x="189" y="35"/>
                  </a:lnTo>
                  <a:lnTo>
                    <a:pt x="189" y="33"/>
                  </a:lnTo>
                  <a:lnTo>
                    <a:pt x="190" y="32"/>
                  </a:lnTo>
                  <a:lnTo>
                    <a:pt x="193" y="32"/>
                  </a:lnTo>
                  <a:lnTo>
                    <a:pt x="219" y="32"/>
                  </a:lnTo>
                  <a:lnTo>
                    <a:pt x="220" y="32"/>
                  </a:lnTo>
                  <a:lnTo>
                    <a:pt x="222" y="33"/>
                  </a:lnTo>
                  <a:lnTo>
                    <a:pt x="223" y="35"/>
                  </a:lnTo>
                  <a:lnTo>
                    <a:pt x="223" y="36"/>
                  </a:lnTo>
                  <a:lnTo>
                    <a:pt x="223" y="37"/>
                  </a:lnTo>
                  <a:lnTo>
                    <a:pt x="222" y="39"/>
                  </a:lnTo>
                  <a:lnTo>
                    <a:pt x="220" y="40"/>
                  </a:lnTo>
                  <a:lnTo>
                    <a:pt x="219" y="40"/>
                  </a:lnTo>
                  <a:close/>
                  <a:moveTo>
                    <a:pt x="157" y="40"/>
                  </a:moveTo>
                  <a:lnTo>
                    <a:pt x="130" y="40"/>
                  </a:lnTo>
                  <a:lnTo>
                    <a:pt x="129" y="40"/>
                  </a:lnTo>
                  <a:lnTo>
                    <a:pt x="127" y="39"/>
                  </a:lnTo>
                  <a:lnTo>
                    <a:pt x="126" y="37"/>
                  </a:lnTo>
                  <a:lnTo>
                    <a:pt x="126" y="36"/>
                  </a:lnTo>
                  <a:lnTo>
                    <a:pt x="126" y="35"/>
                  </a:lnTo>
                  <a:lnTo>
                    <a:pt x="127" y="33"/>
                  </a:lnTo>
                  <a:lnTo>
                    <a:pt x="129" y="32"/>
                  </a:lnTo>
                  <a:lnTo>
                    <a:pt x="130" y="32"/>
                  </a:lnTo>
                  <a:lnTo>
                    <a:pt x="157" y="32"/>
                  </a:lnTo>
                  <a:lnTo>
                    <a:pt x="159" y="32"/>
                  </a:lnTo>
                  <a:lnTo>
                    <a:pt x="160" y="33"/>
                  </a:lnTo>
                  <a:lnTo>
                    <a:pt x="160" y="35"/>
                  </a:lnTo>
                  <a:lnTo>
                    <a:pt x="162" y="36"/>
                  </a:lnTo>
                  <a:lnTo>
                    <a:pt x="160" y="37"/>
                  </a:lnTo>
                  <a:lnTo>
                    <a:pt x="160" y="39"/>
                  </a:lnTo>
                  <a:lnTo>
                    <a:pt x="159" y="40"/>
                  </a:lnTo>
                  <a:lnTo>
                    <a:pt x="157" y="40"/>
                  </a:lnTo>
                  <a:close/>
                  <a:moveTo>
                    <a:pt x="95" y="40"/>
                  </a:moveTo>
                  <a:lnTo>
                    <a:pt x="67" y="40"/>
                  </a:lnTo>
                  <a:lnTo>
                    <a:pt x="66" y="40"/>
                  </a:lnTo>
                  <a:lnTo>
                    <a:pt x="65" y="39"/>
                  </a:lnTo>
                  <a:lnTo>
                    <a:pt x="63" y="37"/>
                  </a:lnTo>
                  <a:lnTo>
                    <a:pt x="63" y="36"/>
                  </a:lnTo>
                  <a:lnTo>
                    <a:pt x="63" y="35"/>
                  </a:lnTo>
                  <a:lnTo>
                    <a:pt x="65" y="33"/>
                  </a:lnTo>
                  <a:lnTo>
                    <a:pt x="66" y="32"/>
                  </a:lnTo>
                  <a:lnTo>
                    <a:pt x="67" y="32"/>
                  </a:lnTo>
                  <a:lnTo>
                    <a:pt x="95" y="32"/>
                  </a:lnTo>
                  <a:lnTo>
                    <a:pt x="96" y="32"/>
                  </a:lnTo>
                  <a:lnTo>
                    <a:pt x="97" y="33"/>
                  </a:lnTo>
                  <a:lnTo>
                    <a:pt x="99" y="35"/>
                  </a:lnTo>
                  <a:lnTo>
                    <a:pt x="99" y="36"/>
                  </a:lnTo>
                  <a:lnTo>
                    <a:pt x="99" y="37"/>
                  </a:lnTo>
                  <a:lnTo>
                    <a:pt x="97" y="39"/>
                  </a:lnTo>
                  <a:lnTo>
                    <a:pt x="96" y="40"/>
                  </a:lnTo>
                  <a:lnTo>
                    <a:pt x="95" y="40"/>
                  </a:lnTo>
                  <a:close/>
                  <a:moveTo>
                    <a:pt x="32" y="40"/>
                  </a:moveTo>
                  <a:lnTo>
                    <a:pt x="5" y="40"/>
                  </a:lnTo>
                  <a:lnTo>
                    <a:pt x="3" y="40"/>
                  </a:lnTo>
                  <a:lnTo>
                    <a:pt x="2" y="39"/>
                  </a:lnTo>
                  <a:lnTo>
                    <a:pt x="0" y="37"/>
                  </a:lnTo>
                  <a:lnTo>
                    <a:pt x="0" y="36"/>
                  </a:lnTo>
                  <a:lnTo>
                    <a:pt x="0" y="35"/>
                  </a:lnTo>
                  <a:lnTo>
                    <a:pt x="2" y="33"/>
                  </a:lnTo>
                  <a:lnTo>
                    <a:pt x="3" y="32"/>
                  </a:lnTo>
                  <a:lnTo>
                    <a:pt x="5" y="32"/>
                  </a:lnTo>
                  <a:lnTo>
                    <a:pt x="32" y="32"/>
                  </a:lnTo>
                  <a:lnTo>
                    <a:pt x="33" y="32"/>
                  </a:lnTo>
                  <a:lnTo>
                    <a:pt x="35" y="33"/>
                  </a:lnTo>
                  <a:lnTo>
                    <a:pt x="36" y="35"/>
                  </a:lnTo>
                  <a:lnTo>
                    <a:pt x="36" y="36"/>
                  </a:lnTo>
                  <a:lnTo>
                    <a:pt x="36" y="37"/>
                  </a:lnTo>
                  <a:lnTo>
                    <a:pt x="35" y="39"/>
                  </a:lnTo>
                  <a:lnTo>
                    <a:pt x="33" y="40"/>
                  </a:lnTo>
                  <a:lnTo>
                    <a:pt x="32" y="40"/>
                  </a:lnTo>
                  <a:close/>
                  <a:moveTo>
                    <a:pt x="1156" y="0"/>
                  </a:moveTo>
                  <a:lnTo>
                    <a:pt x="1192" y="36"/>
                  </a:lnTo>
                  <a:lnTo>
                    <a:pt x="1156" y="72"/>
                  </a:lnTo>
                  <a:lnTo>
                    <a:pt x="1120" y="36"/>
                  </a:lnTo>
                  <a:lnTo>
                    <a:pt x="1156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2322" name="Rectangle 132"/>
            <p:cNvSpPr>
              <a:spLocks noChangeArrowheads="1"/>
            </p:cNvSpPr>
            <p:nvPr/>
          </p:nvSpPr>
          <p:spPr bwMode="auto">
            <a:xfrm>
              <a:off x="2911" y="2177"/>
              <a:ext cx="418" cy="27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2323" name="Rectangle 133"/>
            <p:cNvSpPr>
              <a:spLocks noChangeArrowheads="1"/>
            </p:cNvSpPr>
            <p:nvPr/>
          </p:nvSpPr>
          <p:spPr bwMode="auto">
            <a:xfrm>
              <a:off x="2911" y="2250"/>
              <a:ext cx="7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  </a:t>
              </a:r>
              <a:endParaRPr lang="cs-CZ"/>
            </a:p>
          </p:txBody>
        </p:sp>
        <p:sp>
          <p:nvSpPr>
            <p:cNvPr id="392324" name="Rectangle 134"/>
            <p:cNvSpPr>
              <a:spLocks noChangeArrowheads="1"/>
            </p:cNvSpPr>
            <p:nvPr/>
          </p:nvSpPr>
          <p:spPr bwMode="auto">
            <a:xfrm>
              <a:off x="2982" y="2224"/>
              <a:ext cx="1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  <a:latin typeface="Arial Black" pitchFamily="34" charset="0"/>
                </a:rPr>
                <a:t>D</a:t>
              </a:r>
              <a:endParaRPr lang="cs-CZ"/>
            </a:p>
          </p:txBody>
        </p:sp>
        <p:sp>
          <p:nvSpPr>
            <p:cNvPr id="392325" name="Rectangle 135"/>
            <p:cNvSpPr>
              <a:spLocks noChangeArrowheads="1"/>
            </p:cNvSpPr>
            <p:nvPr/>
          </p:nvSpPr>
          <p:spPr bwMode="auto">
            <a:xfrm>
              <a:off x="3095" y="2224"/>
              <a:ext cx="4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  <a:latin typeface="Arial Black" pitchFamily="34" charset="0"/>
                </a:rPr>
                <a:t> </a:t>
              </a:r>
              <a:endParaRPr lang="cs-CZ"/>
            </a:p>
          </p:txBody>
        </p:sp>
        <p:sp>
          <p:nvSpPr>
            <p:cNvPr id="392326" name="Rectangle 136"/>
            <p:cNvSpPr>
              <a:spLocks noChangeArrowheads="1"/>
            </p:cNvSpPr>
            <p:nvPr/>
          </p:nvSpPr>
          <p:spPr bwMode="auto">
            <a:xfrm>
              <a:off x="3329" y="1811"/>
              <a:ext cx="318" cy="27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2327" name="Rectangle 137"/>
            <p:cNvSpPr>
              <a:spLocks noChangeArrowheads="1"/>
            </p:cNvSpPr>
            <p:nvPr/>
          </p:nvSpPr>
          <p:spPr bwMode="auto">
            <a:xfrm>
              <a:off x="3330" y="1873"/>
              <a:ext cx="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328" name="Rectangle 138"/>
            <p:cNvSpPr>
              <a:spLocks noChangeArrowheads="1"/>
            </p:cNvSpPr>
            <p:nvPr/>
          </p:nvSpPr>
          <p:spPr bwMode="auto">
            <a:xfrm>
              <a:off x="3366" y="1847"/>
              <a:ext cx="10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  <a:latin typeface="Arial Black" pitchFamily="34" charset="0"/>
                </a:rPr>
                <a:t>E</a:t>
              </a:r>
              <a:endParaRPr lang="cs-CZ"/>
            </a:p>
          </p:txBody>
        </p:sp>
        <p:sp>
          <p:nvSpPr>
            <p:cNvPr id="392329" name="Rectangle 139"/>
            <p:cNvSpPr>
              <a:spLocks noChangeArrowheads="1"/>
            </p:cNvSpPr>
            <p:nvPr/>
          </p:nvSpPr>
          <p:spPr bwMode="auto">
            <a:xfrm>
              <a:off x="3470" y="1847"/>
              <a:ext cx="4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  <a:latin typeface="Arial Black" pitchFamily="34" charset="0"/>
                </a:rPr>
                <a:t> </a:t>
              </a:r>
              <a:endParaRPr lang="cs-CZ"/>
            </a:p>
          </p:txBody>
        </p:sp>
        <p:sp>
          <p:nvSpPr>
            <p:cNvPr id="392330" name="Rectangle 140"/>
            <p:cNvSpPr>
              <a:spLocks noChangeArrowheads="1"/>
            </p:cNvSpPr>
            <p:nvPr/>
          </p:nvSpPr>
          <p:spPr bwMode="auto">
            <a:xfrm>
              <a:off x="2911" y="2921"/>
              <a:ext cx="258" cy="18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2331" name="Rectangle 141"/>
            <p:cNvSpPr>
              <a:spLocks noChangeArrowheads="1"/>
            </p:cNvSpPr>
            <p:nvPr/>
          </p:nvSpPr>
          <p:spPr bwMode="auto">
            <a:xfrm>
              <a:off x="2932" y="2944"/>
              <a:ext cx="21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  <a:latin typeface="Arial Black" pitchFamily="34" charset="0"/>
                </a:rPr>
                <a:t>  H</a:t>
              </a:r>
              <a:endParaRPr lang="cs-CZ"/>
            </a:p>
          </p:txBody>
        </p:sp>
        <p:sp>
          <p:nvSpPr>
            <p:cNvPr id="392332" name="Rectangle 142"/>
            <p:cNvSpPr>
              <a:spLocks noChangeArrowheads="1"/>
            </p:cNvSpPr>
            <p:nvPr/>
          </p:nvSpPr>
          <p:spPr bwMode="auto">
            <a:xfrm>
              <a:off x="3148" y="2944"/>
              <a:ext cx="4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  <a:latin typeface="Arial Black" pitchFamily="34" charset="0"/>
                </a:rPr>
                <a:t> </a:t>
              </a:r>
              <a:endParaRPr lang="cs-CZ"/>
            </a:p>
          </p:txBody>
        </p:sp>
        <p:sp>
          <p:nvSpPr>
            <p:cNvPr id="392333" name="Rectangle 143"/>
            <p:cNvSpPr>
              <a:spLocks noChangeArrowheads="1"/>
            </p:cNvSpPr>
            <p:nvPr/>
          </p:nvSpPr>
          <p:spPr bwMode="auto">
            <a:xfrm>
              <a:off x="3737" y="1717"/>
              <a:ext cx="9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900" b="1">
                  <a:solidFill>
                    <a:srgbClr val="000000"/>
                  </a:solidFill>
                </a:rPr>
                <a:t>P</a:t>
              </a:r>
              <a:endParaRPr lang="cs-CZ"/>
            </a:p>
          </p:txBody>
        </p:sp>
        <p:sp>
          <p:nvSpPr>
            <p:cNvPr id="392334" name="Rectangle 144"/>
            <p:cNvSpPr>
              <a:spLocks noChangeArrowheads="1"/>
            </p:cNvSpPr>
            <p:nvPr/>
          </p:nvSpPr>
          <p:spPr bwMode="auto">
            <a:xfrm>
              <a:off x="3831" y="1744"/>
              <a:ext cx="639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 b="1">
                  <a:solidFill>
                    <a:srgbClr val="000000"/>
                  </a:solidFill>
                </a:rPr>
                <a:t>OPTÁVKA</a:t>
              </a:r>
              <a:endParaRPr lang="cs-CZ"/>
            </a:p>
          </p:txBody>
        </p:sp>
        <p:sp>
          <p:nvSpPr>
            <p:cNvPr id="392335" name="Rectangle 145"/>
            <p:cNvSpPr>
              <a:spLocks noChangeArrowheads="1"/>
            </p:cNvSpPr>
            <p:nvPr/>
          </p:nvSpPr>
          <p:spPr bwMode="auto">
            <a:xfrm>
              <a:off x="4458" y="1744"/>
              <a:ext cx="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336" name="Rectangle 146"/>
            <p:cNvSpPr>
              <a:spLocks noChangeArrowheads="1"/>
            </p:cNvSpPr>
            <p:nvPr/>
          </p:nvSpPr>
          <p:spPr bwMode="auto">
            <a:xfrm>
              <a:off x="4488" y="1744"/>
              <a:ext cx="21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 b="1">
                  <a:solidFill>
                    <a:srgbClr val="000000"/>
                  </a:solidFill>
                </a:rPr>
                <a:t>PO </a:t>
              </a:r>
              <a:endParaRPr lang="cs-CZ"/>
            </a:p>
          </p:txBody>
        </p:sp>
        <p:sp>
          <p:nvSpPr>
            <p:cNvPr id="392337" name="Rectangle 147"/>
            <p:cNvSpPr>
              <a:spLocks noChangeArrowheads="1"/>
            </p:cNvSpPr>
            <p:nvPr/>
          </p:nvSpPr>
          <p:spPr bwMode="auto">
            <a:xfrm>
              <a:off x="3737" y="1890"/>
              <a:ext cx="94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 b="1">
                  <a:solidFill>
                    <a:srgbClr val="000000"/>
                  </a:solidFill>
                </a:rPr>
                <a:t>DLUHOPISECH</a:t>
              </a:r>
              <a:endParaRPr lang="cs-CZ"/>
            </a:p>
          </p:txBody>
        </p:sp>
        <p:sp>
          <p:nvSpPr>
            <p:cNvPr id="392338" name="Rectangle 148"/>
            <p:cNvSpPr>
              <a:spLocks noChangeArrowheads="1"/>
            </p:cNvSpPr>
            <p:nvPr/>
          </p:nvSpPr>
          <p:spPr bwMode="auto">
            <a:xfrm>
              <a:off x="4662" y="1863"/>
              <a:ext cx="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9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339" name="Rectangle 149"/>
            <p:cNvSpPr>
              <a:spLocks noChangeArrowheads="1"/>
            </p:cNvSpPr>
            <p:nvPr/>
          </p:nvSpPr>
          <p:spPr bwMode="auto">
            <a:xfrm>
              <a:off x="3894" y="3247"/>
              <a:ext cx="110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900" b="1">
                  <a:solidFill>
                    <a:srgbClr val="000000"/>
                  </a:solidFill>
                </a:rPr>
                <a:t>N</a:t>
              </a:r>
              <a:endParaRPr lang="cs-CZ"/>
            </a:p>
          </p:txBody>
        </p:sp>
        <p:sp>
          <p:nvSpPr>
            <p:cNvPr id="392340" name="Rectangle 150"/>
            <p:cNvSpPr>
              <a:spLocks noChangeArrowheads="1"/>
            </p:cNvSpPr>
            <p:nvPr/>
          </p:nvSpPr>
          <p:spPr bwMode="auto">
            <a:xfrm>
              <a:off x="4005" y="3274"/>
              <a:ext cx="54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 b="1">
                  <a:solidFill>
                    <a:srgbClr val="000000"/>
                  </a:solidFill>
                </a:rPr>
                <a:t>ABÍDKA </a:t>
              </a:r>
              <a:endParaRPr lang="cs-CZ"/>
            </a:p>
          </p:txBody>
        </p:sp>
        <p:sp>
          <p:nvSpPr>
            <p:cNvPr id="392341" name="Rectangle 151"/>
            <p:cNvSpPr>
              <a:spLocks noChangeArrowheads="1"/>
            </p:cNvSpPr>
            <p:nvPr/>
          </p:nvSpPr>
          <p:spPr bwMode="auto">
            <a:xfrm>
              <a:off x="3828" y="3417"/>
              <a:ext cx="76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600" b="1">
                  <a:solidFill>
                    <a:srgbClr val="000000"/>
                  </a:solidFill>
                </a:rPr>
                <a:t>DLUHOPISŮ</a:t>
              </a:r>
              <a:endParaRPr lang="cs-CZ"/>
            </a:p>
          </p:txBody>
        </p:sp>
        <p:sp>
          <p:nvSpPr>
            <p:cNvPr id="392342" name="Rectangle 152"/>
            <p:cNvSpPr>
              <a:spLocks noChangeArrowheads="1"/>
            </p:cNvSpPr>
            <p:nvPr/>
          </p:nvSpPr>
          <p:spPr bwMode="auto">
            <a:xfrm>
              <a:off x="4572" y="3390"/>
              <a:ext cx="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9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343" name="Rectangle 154"/>
            <p:cNvSpPr>
              <a:spLocks noChangeArrowheads="1"/>
            </p:cNvSpPr>
            <p:nvPr/>
          </p:nvSpPr>
          <p:spPr bwMode="auto">
            <a:xfrm>
              <a:off x="4452" y="3707"/>
              <a:ext cx="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900" b="1" i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344" name="Rectangle 155"/>
            <p:cNvSpPr>
              <a:spLocks noChangeArrowheads="1"/>
            </p:cNvSpPr>
            <p:nvPr/>
          </p:nvSpPr>
          <p:spPr bwMode="auto">
            <a:xfrm>
              <a:off x="1816" y="1811"/>
              <a:ext cx="361" cy="2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2345" name="Rectangle 156"/>
            <p:cNvSpPr>
              <a:spLocks noChangeArrowheads="1"/>
            </p:cNvSpPr>
            <p:nvPr/>
          </p:nvSpPr>
          <p:spPr bwMode="auto">
            <a:xfrm>
              <a:off x="1903" y="1882"/>
              <a:ext cx="7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  </a:t>
              </a:r>
              <a:endParaRPr lang="cs-CZ"/>
            </a:p>
          </p:txBody>
        </p:sp>
        <p:sp>
          <p:nvSpPr>
            <p:cNvPr id="392346" name="Rectangle 157"/>
            <p:cNvSpPr>
              <a:spLocks noChangeArrowheads="1"/>
            </p:cNvSpPr>
            <p:nvPr/>
          </p:nvSpPr>
          <p:spPr bwMode="auto">
            <a:xfrm>
              <a:off x="1975" y="1856"/>
              <a:ext cx="9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  <a:latin typeface="Arial Black" pitchFamily="34" charset="0"/>
                </a:rPr>
                <a:t>F</a:t>
              </a:r>
              <a:endParaRPr lang="cs-CZ"/>
            </a:p>
          </p:txBody>
        </p:sp>
        <p:sp>
          <p:nvSpPr>
            <p:cNvPr id="392347" name="Rectangle 158"/>
            <p:cNvSpPr>
              <a:spLocks noChangeArrowheads="1"/>
            </p:cNvSpPr>
            <p:nvPr/>
          </p:nvSpPr>
          <p:spPr bwMode="auto">
            <a:xfrm>
              <a:off x="2072" y="1856"/>
              <a:ext cx="4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  <a:latin typeface="Arial Black" pitchFamily="34" charset="0"/>
                </a:rPr>
                <a:t> </a:t>
              </a:r>
              <a:endParaRPr lang="cs-CZ"/>
            </a:p>
          </p:txBody>
        </p:sp>
        <p:sp>
          <p:nvSpPr>
            <p:cNvPr id="392348" name="Rectangle 159"/>
            <p:cNvSpPr>
              <a:spLocks noChangeArrowheads="1"/>
            </p:cNvSpPr>
            <p:nvPr/>
          </p:nvSpPr>
          <p:spPr bwMode="auto">
            <a:xfrm>
              <a:off x="2233" y="2177"/>
              <a:ext cx="347" cy="27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2349" name="Rectangle 160"/>
            <p:cNvSpPr>
              <a:spLocks noChangeArrowheads="1"/>
            </p:cNvSpPr>
            <p:nvPr/>
          </p:nvSpPr>
          <p:spPr bwMode="auto">
            <a:xfrm>
              <a:off x="2320" y="2232"/>
              <a:ext cx="12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  <a:latin typeface="Arial Black" pitchFamily="34" charset="0"/>
                </a:rPr>
                <a:t>G</a:t>
              </a:r>
              <a:endParaRPr lang="cs-CZ"/>
            </a:p>
          </p:txBody>
        </p:sp>
        <p:sp>
          <p:nvSpPr>
            <p:cNvPr id="392350" name="Rectangle 161"/>
            <p:cNvSpPr>
              <a:spLocks noChangeArrowheads="1"/>
            </p:cNvSpPr>
            <p:nvPr/>
          </p:nvSpPr>
          <p:spPr bwMode="auto">
            <a:xfrm>
              <a:off x="2440" y="2258"/>
              <a:ext cx="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2351" name="Rectangle 162"/>
            <p:cNvSpPr>
              <a:spLocks noChangeArrowheads="1"/>
            </p:cNvSpPr>
            <p:nvPr/>
          </p:nvSpPr>
          <p:spPr bwMode="auto">
            <a:xfrm>
              <a:off x="2476" y="2232"/>
              <a:ext cx="4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  <a:latin typeface="Arial Black" pitchFamily="34" charset="0"/>
                </a:rPr>
                <a:t> </a:t>
              </a:r>
              <a:endParaRPr lang="cs-CZ"/>
            </a:p>
          </p:txBody>
        </p:sp>
        <p:sp>
          <p:nvSpPr>
            <p:cNvPr id="392352" name="Line 163"/>
            <p:cNvSpPr>
              <a:spLocks noChangeShapeType="1"/>
            </p:cNvSpPr>
            <p:nvPr/>
          </p:nvSpPr>
          <p:spPr bwMode="auto">
            <a:xfrm>
              <a:off x="1445" y="3016"/>
              <a:ext cx="210" cy="0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37397"/>
            <a:ext cx="8424936" cy="1584325"/>
          </a:xfrm>
        </p:spPr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Poptávka a nabídka </a:t>
            </a:r>
            <a:r>
              <a:rPr lang="cs-CZ" sz="4000" b="1" dirty="0" err="1" smtClean="0">
                <a:solidFill>
                  <a:srgbClr val="FFFF00"/>
                </a:solidFill>
                <a:latin typeface="Arial Narrow" panose="020B0606020202030204" pitchFamily="34" charset="0"/>
              </a:rPr>
              <a:t>zapůjčitelných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fondů s rostoucí výnosností 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na 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vertikální ose</a:t>
            </a:r>
          </a:p>
        </p:txBody>
      </p:sp>
      <p:sp>
        <p:nvSpPr>
          <p:cNvPr id="393218" name="AutoShape 4"/>
          <p:cNvSpPr>
            <a:spLocks noChangeAspect="1" noChangeArrowheads="1" noTextEdit="1"/>
          </p:cNvSpPr>
          <p:nvPr/>
        </p:nvSpPr>
        <p:spPr bwMode="auto">
          <a:xfrm>
            <a:off x="755650" y="2205038"/>
            <a:ext cx="7848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3219" name="Rectangle 6"/>
          <p:cNvSpPr>
            <a:spLocks noChangeArrowheads="1"/>
          </p:cNvSpPr>
          <p:nvPr/>
        </p:nvSpPr>
        <p:spPr bwMode="auto">
          <a:xfrm>
            <a:off x="757238" y="2205038"/>
            <a:ext cx="5397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20" name="Rectangle 7"/>
          <p:cNvSpPr>
            <a:spLocks noChangeArrowheads="1"/>
          </p:cNvSpPr>
          <p:nvPr/>
        </p:nvSpPr>
        <p:spPr bwMode="auto">
          <a:xfrm>
            <a:off x="395536" y="1865313"/>
            <a:ext cx="8424936" cy="47212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>
              <a:ln>
                <a:solidFill>
                  <a:schemeClr val="accent3">
                    <a:lumMod val="10000"/>
                  </a:schemeClr>
                </a:solidFill>
              </a:ln>
            </a:endParaRPr>
          </a:p>
        </p:txBody>
      </p:sp>
      <p:sp>
        <p:nvSpPr>
          <p:cNvPr id="393221" name="Rectangle 8"/>
          <p:cNvSpPr>
            <a:spLocks noChangeArrowheads="1"/>
          </p:cNvSpPr>
          <p:nvPr/>
        </p:nvSpPr>
        <p:spPr bwMode="auto">
          <a:xfrm>
            <a:off x="2176463" y="2327275"/>
            <a:ext cx="203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 b="1">
                <a:solidFill>
                  <a:srgbClr val="000000"/>
                </a:solidFill>
              </a:rPr>
              <a:t>    </a:t>
            </a:r>
            <a:endParaRPr lang="cs-CZ"/>
          </a:p>
        </p:txBody>
      </p:sp>
      <p:sp>
        <p:nvSpPr>
          <p:cNvPr id="393222" name="Rectangle 9"/>
          <p:cNvSpPr>
            <a:spLocks noChangeArrowheads="1"/>
          </p:cNvSpPr>
          <p:nvPr/>
        </p:nvSpPr>
        <p:spPr bwMode="auto">
          <a:xfrm>
            <a:off x="2389188" y="2332038"/>
            <a:ext cx="203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   </a:t>
            </a:r>
            <a:endParaRPr lang="cs-CZ"/>
          </a:p>
        </p:txBody>
      </p:sp>
      <p:sp>
        <p:nvSpPr>
          <p:cNvPr id="393223" name="Rectangle 10"/>
          <p:cNvSpPr>
            <a:spLocks noChangeArrowheads="1"/>
          </p:cNvSpPr>
          <p:nvPr/>
        </p:nvSpPr>
        <p:spPr bwMode="auto">
          <a:xfrm>
            <a:off x="2601913" y="2332038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24" name="Rectangle 11"/>
          <p:cNvSpPr>
            <a:spLocks noChangeArrowheads="1"/>
          </p:cNvSpPr>
          <p:nvPr/>
        </p:nvSpPr>
        <p:spPr bwMode="auto">
          <a:xfrm>
            <a:off x="896938" y="2560638"/>
            <a:ext cx="965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                  </a:t>
            </a:r>
            <a:endParaRPr lang="cs-CZ"/>
          </a:p>
        </p:txBody>
      </p:sp>
      <p:sp>
        <p:nvSpPr>
          <p:cNvPr id="393225" name="Rectangle 12"/>
          <p:cNvSpPr>
            <a:spLocks noChangeArrowheads="1"/>
          </p:cNvSpPr>
          <p:nvPr/>
        </p:nvSpPr>
        <p:spPr bwMode="auto">
          <a:xfrm>
            <a:off x="1901825" y="2560638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26" name="Rectangle 13"/>
          <p:cNvSpPr>
            <a:spLocks noChangeArrowheads="1"/>
          </p:cNvSpPr>
          <p:nvPr/>
        </p:nvSpPr>
        <p:spPr bwMode="auto">
          <a:xfrm>
            <a:off x="896938" y="2790825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27" name="Rectangle 14"/>
          <p:cNvSpPr>
            <a:spLocks noChangeArrowheads="1"/>
          </p:cNvSpPr>
          <p:nvPr/>
        </p:nvSpPr>
        <p:spPr bwMode="auto">
          <a:xfrm>
            <a:off x="1576388" y="2790825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28" name="Rectangle 15"/>
          <p:cNvSpPr>
            <a:spLocks noChangeArrowheads="1"/>
          </p:cNvSpPr>
          <p:nvPr/>
        </p:nvSpPr>
        <p:spPr bwMode="auto">
          <a:xfrm>
            <a:off x="2257425" y="2790825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29" name="Rectangle 16"/>
          <p:cNvSpPr>
            <a:spLocks noChangeArrowheads="1"/>
          </p:cNvSpPr>
          <p:nvPr/>
        </p:nvSpPr>
        <p:spPr bwMode="auto">
          <a:xfrm>
            <a:off x="2938463" y="2790825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30" name="Rectangle 17"/>
          <p:cNvSpPr>
            <a:spLocks noChangeArrowheads="1"/>
          </p:cNvSpPr>
          <p:nvPr/>
        </p:nvSpPr>
        <p:spPr bwMode="auto">
          <a:xfrm>
            <a:off x="3617913" y="2790825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31" name="Rectangle 18"/>
          <p:cNvSpPr>
            <a:spLocks noChangeArrowheads="1"/>
          </p:cNvSpPr>
          <p:nvPr/>
        </p:nvSpPr>
        <p:spPr bwMode="auto">
          <a:xfrm>
            <a:off x="4298950" y="2790825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32" name="Rectangle 19"/>
          <p:cNvSpPr>
            <a:spLocks noChangeArrowheads="1"/>
          </p:cNvSpPr>
          <p:nvPr/>
        </p:nvSpPr>
        <p:spPr bwMode="auto">
          <a:xfrm>
            <a:off x="4979988" y="2790825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33" name="Rectangle 20"/>
          <p:cNvSpPr>
            <a:spLocks noChangeArrowheads="1"/>
          </p:cNvSpPr>
          <p:nvPr/>
        </p:nvSpPr>
        <p:spPr bwMode="auto">
          <a:xfrm>
            <a:off x="5661025" y="2790825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34" name="Rectangle 21"/>
          <p:cNvSpPr>
            <a:spLocks noChangeArrowheads="1"/>
          </p:cNvSpPr>
          <p:nvPr/>
        </p:nvSpPr>
        <p:spPr bwMode="auto">
          <a:xfrm>
            <a:off x="6340475" y="2790825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35" name="Rectangle 22"/>
          <p:cNvSpPr>
            <a:spLocks noChangeArrowheads="1"/>
          </p:cNvSpPr>
          <p:nvPr/>
        </p:nvSpPr>
        <p:spPr bwMode="auto">
          <a:xfrm>
            <a:off x="896938" y="3019425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36" name="Rectangle 23"/>
          <p:cNvSpPr>
            <a:spLocks noChangeArrowheads="1"/>
          </p:cNvSpPr>
          <p:nvPr/>
        </p:nvSpPr>
        <p:spPr bwMode="auto">
          <a:xfrm>
            <a:off x="1576388" y="3019425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37" name="Rectangle 24"/>
          <p:cNvSpPr>
            <a:spLocks noChangeArrowheads="1"/>
          </p:cNvSpPr>
          <p:nvPr/>
        </p:nvSpPr>
        <p:spPr bwMode="auto">
          <a:xfrm>
            <a:off x="896938" y="357346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38" name="Rectangle 25"/>
          <p:cNvSpPr>
            <a:spLocks noChangeArrowheads="1"/>
          </p:cNvSpPr>
          <p:nvPr/>
        </p:nvSpPr>
        <p:spPr bwMode="auto">
          <a:xfrm>
            <a:off x="1576388" y="357346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39" name="Rectangle 26"/>
          <p:cNvSpPr>
            <a:spLocks noChangeArrowheads="1"/>
          </p:cNvSpPr>
          <p:nvPr/>
        </p:nvSpPr>
        <p:spPr bwMode="auto">
          <a:xfrm>
            <a:off x="2257425" y="357346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40" name="Rectangle 27"/>
          <p:cNvSpPr>
            <a:spLocks noChangeArrowheads="1"/>
          </p:cNvSpPr>
          <p:nvPr/>
        </p:nvSpPr>
        <p:spPr bwMode="auto">
          <a:xfrm>
            <a:off x="2938463" y="357346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41" name="Rectangle 28"/>
          <p:cNvSpPr>
            <a:spLocks noChangeArrowheads="1"/>
          </p:cNvSpPr>
          <p:nvPr/>
        </p:nvSpPr>
        <p:spPr bwMode="auto">
          <a:xfrm>
            <a:off x="3617913" y="357346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42" name="Rectangle 29"/>
          <p:cNvSpPr>
            <a:spLocks noChangeArrowheads="1"/>
          </p:cNvSpPr>
          <p:nvPr/>
        </p:nvSpPr>
        <p:spPr bwMode="auto">
          <a:xfrm>
            <a:off x="4298950" y="3573463"/>
            <a:ext cx="152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 b="1">
                <a:solidFill>
                  <a:srgbClr val="000000"/>
                </a:solidFill>
              </a:rPr>
              <a:t>   </a:t>
            </a:r>
            <a:endParaRPr lang="cs-CZ"/>
          </a:p>
        </p:txBody>
      </p:sp>
      <p:sp>
        <p:nvSpPr>
          <p:cNvPr id="393243" name="Rectangle 30"/>
          <p:cNvSpPr>
            <a:spLocks noChangeArrowheads="1"/>
          </p:cNvSpPr>
          <p:nvPr/>
        </p:nvSpPr>
        <p:spPr bwMode="auto">
          <a:xfrm>
            <a:off x="4457700" y="357346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44" name="Rectangle 31"/>
          <p:cNvSpPr>
            <a:spLocks noChangeArrowheads="1"/>
          </p:cNvSpPr>
          <p:nvPr/>
        </p:nvSpPr>
        <p:spPr bwMode="auto">
          <a:xfrm>
            <a:off x="4979988" y="413226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45" name="Rectangle 32"/>
          <p:cNvSpPr>
            <a:spLocks noChangeArrowheads="1"/>
          </p:cNvSpPr>
          <p:nvPr/>
        </p:nvSpPr>
        <p:spPr bwMode="auto">
          <a:xfrm>
            <a:off x="896938" y="4578350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46" name="Rectangle 33"/>
          <p:cNvSpPr>
            <a:spLocks noChangeArrowheads="1"/>
          </p:cNvSpPr>
          <p:nvPr/>
        </p:nvSpPr>
        <p:spPr bwMode="auto">
          <a:xfrm>
            <a:off x="896938" y="4808538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47" name="Rectangle 34"/>
          <p:cNvSpPr>
            <a:spLocks noChangeArrowheads="1"/>
          </p:cNvSpPr>
          <p:nvPr/>
        </p:nvSpPr>
        <p:spPr bwMode="auto">
          <a:xfrm>
            <a:off x="896938" y="5037138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48" name="Rectangle 35"/>
          <p:cNvSpPr>
            <a:spLocks noChangeArrowheads="1"/>
          </p:cNvSpPr>
          <p:nvPr/>
        </p:nvSpPr>
        <p:spPr bwMode="auto">
          <a:xfrm>
            <a:off x="896938" y="5265738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49" name="Rectangle 36"/>
          <p:cNvSpPr>
            <a:spLocks noChangeArrowheads="1"/>
          </p:cNvSpPr>
          <p:nvPr/>
        </p:nvSpPr>
        <p:spPr bwMode="auto">
          <a:xfrm>
            <a:off x="896938" y="5495925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50" name="Rectangle 37"/>
          <p:cNvSpPr>
            <a:spLocks noChangeArrowheads="1"/>
          </p:cNvSpPr>
          <p:nvPr/>
        </p:nvSpPr>
        <p:spPr bwMode="auto">
          <a:xfrm>
            <a:off x="896938" y="5724525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51" name="Rectangle 38"/>
          <p:cNvSpPr>
            <a:spLocks noChangeArrowheads="1"/>
          </p:cNvSpPr>
          <p:nvPr/>
        </p:nvSpPr>
        <p:spPr bwMode="auto">
          <a:xfrm>
            <a:off x="896938" y="595471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52" name="Rectangle 39"/>
          <p:cNvSpPr>
            <a:spLocks noChangeArrowheads="1"/>
          </p:cNvSpPr>
          <p:nvPr/>
        </p:nvSpPr>
        <p:spPr bwMode="auto">
          <a:xfrm>
            <a:off x="896938" y="618331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53" name="Rectangle 40"/>
          <p:cNvSpPr>
            <a:spLocks noChangeArrowheads="1"/>
          </p:cNvSpPr>
          <p:nvPr/>
        </p:nvSpPr>
        <p:spPr bwMode="auto">
          <a:xfrm>
            <a:off x="896938" y="641191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54" name="Freeform 41"/>
          <p:cNvSpPr>
            <a:spLocks noEditPoints="1"/>
          </p:cNvSpPr>
          <p:nvPr/>
        </p:nvSpPr>
        <p:spPr bwMode="auto">
          <a:xfrm>
            <a:off x="2430463" y="2424113"/>
            <a:ext cx="115887" cy="3556000"/>
          </a:xfrm>
          <a:custGeom>
            <a:avLst/>
            <a:gdLst>
              <a:gd name="T0" fmla="*/ 2147483647 w 73"/>
              <a:gd name="T1" fmla="*/ 2147483647 h 2240"/>
              <a:gd name="T2" fmla="*/ 2147483647 w 73"/>
              <a:gd name="T3" fmla="*/ 2147483647 h 2240"/>
              <a:gd name="T4" fmla="*/ 2147483647 w 73"/>
              <a:gd name="T5" fmla="*/ 2147483647 h 2240"/>
              <a:gd name="T6" fmla="*/ 2147483647 w 73"/>
              <a:gd name="T7" fmla="*/ 2147483647 h 2240"/>
              <a:gd name="T8" fmla="*/ 2147483647 w 73"/>
              <a:gd name="T9" fmla="*/ 2147483647 h 2240"/>
              <a:gd name="T10" fmla="*/ 0 w 73"/>
              <a:gd name="T11" fmla="*/ 2147483647 h 2240"/>
              <a:gd name="T12" fmla="*/ 2147483647 w 73"/>
              <a:gd name="T13" fmla="*/ 0 h 2240"/>
              <a:gd name="T14" fmla="*/ 2147483647 w 73"/>
              <a:gd name="T15" fmla="*/ 2147483647 h 2240"/>
              <a:gd name="T16" fmla="*/ 0 w 73"/>
              <a:gd name="T17" fmla="*/ 2147483647 h 224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3"/>
              <a:gd name="T28" fmla="*/ 0 h 2240"/>
              <a:gd name="T29" fmla="*/ 73 w 73"/>
              <a:gd name="T30" fmla="*/ 2240 h 224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3" h="2240">
                <a:moveTo>
                  <a:pt x="44" y="57"/>
                </a:moveTo>
                <a:lnTo>
                  <a:pt x="42" y="2240"/>
                </a:lnTo>
                <a:lnTo>
                  <a:pt x="29" y="2240"/>
                </a:lnTo>
                <a:lnTo>
                  <a:pt x="31" y="57"/>
                </a:lnTo>
                <a:lnTo>
                  <a:pt x="44" y="57"/>
                </a:lnTo>
                <a:close/>
                <a:moveTo>
                  <a:pt x="0" y="69"/>
                </a:moveTo>
                <a:lnTo>
                  <a:pt x="36" y="0"/>
                </a:lnTo>
                <a:lnTo>
                  <a:pt x="73" y="69"/>
                </a:lnTo>
                <a:lnTo>
                  <a:pt x="0" y="69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3255" name="Freeform 42"/>
          <p:cNvSpPr>
            <a:spLocks noEditPoints="1"/>
          </p:cNvSpPr>
          <p:nvPr/>
        </p:nvSpPr>
        <p:spPr bwMode="auto">
          <a:xfrm>
            <a:off x="2487613" y="5926138"/>
            <a:ext cx="5883275" cy="109537"/>
          </a:xfrm>
          <a:custGeom>
            <a:avLst/>
            <a:gdLst>
              <a:gd name="T0" fmla="*/ 0 w 3706"/>
              <a:gd name="T1" fmla="*/ 2147483647 h 69"/>
              <a:gd name="T2" fmla="*/ 2147483647 w 3706"/>
              <a:gd name="T3" fmla="*/ 2147483647 h 69"/>
              <a:gd name="T4" fmla="*/ 2147483647 w 3706"/>
              <a:gd name="T5" fmla="*/ 2147483647 h 69"/>
              <a:gd name="T6" fmla="*/ 0 w 3706"/>
              <a:gd name="T7" fmla="*/ 2147483647 h 69"/>
              <a:gd name="T8" fmla="*/ 0 w 3706"/>
              <a:gd name="T9" fmla="*/ 2147483647 h 69"/>
              <a:gd name="T10" fmla="*/ 2147483647 w 3706"/>
              <a:gd name="T11" fmla="*/ 2147483647 h 69"/>
              <a:gd name="T12" fmla="*/ 2147483647 w 3706"/>
              <a:gd name="T13" fmla="*/ 0 h 69"/>
              <a:gd name="T14" fmla="*/ 2147483647 w 3706"/>
              <a:gd name="T15" fmla="*/ 2147483647 h 69"/>
              <a:gd name="T16" fmla="*/ 2147483647 w 3706"/>
              <a:gd name="T17" fmla="*/ 2147483647 h 69"/>
              <a:gd name="T18" fmla="*/ 2147483647 w 3706"/>
              <a:gd name="T19" fmla="*/ 2147483647 h 6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706"/>
              <a:gd name="T31" fmla="*/ 0 h 69"/>
              <a:gd name="T32" fmla="*/ 3706 w 3706"/>
              <a:gd name="T33" fmla="*/ 69 h 6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706" h="69">
                <a:moveTo>
                  <a:pt x="0" y="28"/>
                </a:moveTo>
                <a:lnTo>
                  <a:pt x="3657" y="28"/>
                </a:lnTo>
                <a:lnTo>
                  <a:pt x="3657" y="40"/>
                </a:lnTo>
                <a:lnTo>
                  <a:pt x="0" y="40"/>
                </a:lnTo>
                <a:lnTo>
                  <a:pt x="0" y="28"/>
                </a:lnTo>
                <a:close/>
                <a:moveTo>
                  <a:pt x="3657" y="34"/>
                </a:moveTo>
                <a:lnTo>
                  <a:pt x="3634" y="0"/>
                </a:lnTo>
                <a:lnTo>
                  <a:pt x="3706" y="34"/>
                </a:lnTo>
                <a:lnTo>
                  <a:pt x="3634" y="69"/>
                </a:lnTo>
                <a:lnTo>
                  <a:pt x="3657" y="34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3256" name="Freeform 43"/>
          <p:cNvSpPr>
            <a:spLocks noEditPoints="1"/>
          </p:cNvSpPr>
          <p:nvPr/>
        </p:nvSpPr>
        <p:spPr bwMode="auto">
          <a:xfrm>
            <a:off x="4292600" y="4337050"/>
            <a:ext cx="15875" cy="1651000"/>
          </a:xfrm>
          <a:custGeom>
            <a:avLst/>
            <a:gdLst>
              <a:gd name="T0" fmla="*/ 2147483647 w 10"/>
              <a:gd name="T1" fmla="*/ 2147483647 h 1040"/>
              <a:gd name="T2" fmla="*/ 2147483647 w 10"/>
              <a:gd name="T3" fmla="*/ 2147483647 h 1040"/>
              <a:gd name="T4" fmla="*/ 2147483647 w 10"/>
              <a:gd name="T5" fmla="*/ 2147483647 h 1040"/>
              <a:gd name="T6" fmla="*/ 2147483647 w 10"/>
              <a:gd name="T7" fmla="*/ 2147483647 h 1040"/>
              <a:gd name="T8" fmla="*/ 0 w 10"/>
              <a:gd name="T9" fmla="*/ 2147483647 h 1040"/>
              <a:gd name="T10" fmla="*/ 2147483647 w 10"/>
              <a:gd name="T11" fmla="*/ 2147483647 h 1040"/>
              <a:gd name="T12" fmla="*/ 2147483647 w 10"/>
              <a:gd name="T13" fmla="*/ 2147483647 h 1040"/>
              <a:gd name="T14" fmla="*/ 2147483647 w 10"/>
              <a:gd name="T15" fmla="*/ 2147483647 h 1040"/>
              <a:gd name="T16" fmla="*/ 2147483647 w 10"/>
              <a:gd name="T17" fmla="*/ 2147483647 h 1040"/>
              <a:gd name="T18" fmla="*/ 2147483647 w 10"/>
              <a:gd name="T19" fmla="*/ 2147483647 h 1040"/>
              <a:gd name="T20" fmla="*/ 2147483647 w 10"/>
              <a:gd name="T21" fmla="*/ 2147483647 h 1040"/>
              <a:gd name="T22" fmla="*/ 2147483647 w 10"/>
              <a:gd name="T23" fmla="*/ 2147483647 h 1040"/>
              <a:gd name="T24" fmla="*/ 2147483647 w 10"/>
              <a:gd name="T25" fmla="*/ 2147483647 h 1040"/>
              <a:gd name="T26" fmla="*/ 2147483647 w 10"/>
              <a:gd name="T27" fmla="*/ 2147483647 h 1040"/>
              <a:gd name="T28" fmla="*/ 0 w 10"/>
              <a:gd name="T29" fmla="*/ 2147483647 h 1040"/>
              <a:gd name="T30" fmla="*/ 2147483647 w 10"/>
              <a:gd name="T31" fmla="*/ 2147483647 h 1040"/>
              <a:gd name="T32" fmla="*/ 2147483647 w 10"/>
              <a:gd name="T33" fmla="*/ 2147483647 h 1040"/>
              <a:gd name="T34" fmla="*/ 2147483647 w 10"/>
              <a:gd name="T35" fmla="*/ 2147483647 h 1040"/>
              <a:gd name="T36" fmla="*/ 2147483647 w 10"/>
              <a:gd name="T37" fmla="*/ 2147483647 h 1040"/>
              <a:gd name="T38" fmla="*/ 2147483647 w 10"/>
              <a:gd name="T39" fmla="*/ 2147483647 h 1040"/>
              <a:gd name="T40" fmla="*/ 2147483647 w 10"/>
              <a:gd name="T41" fmla="*/ 2147483647 h 1040"/>
              <a:gd name="T42" fmla="*/ 2147483647 w 10"/>
              <a:gd name="T43" fmla="*/ 2147483647 h 1040"/>
              <a:gd name="T44" fmla="*/ 2147483647 w 10"/>
              <a:gd name="T45" fmla="*/ 2147483647 h 1040"/>
              <a:gd name="T46" fmla="*/ 2147483647 w 10"/>
              <a:gd name="T47" fmla="*/ 2147483647 h 1040"/>
              <a:gd name="T48" fmla="*/ 0 w 10"/>
              <a:gd name="T49" fmla="*/ 2147483647 h 1040"/>
              <a:gd name="T50" fmla="*/ 2147483647 w 10"/>
              <a:gd name="T51" fmla="*/ 2147483647 h 1040"/>
              <a:gd name="T52" fmla="*/ 2147483647 w 10"/>
              <a:gd name="T53" fmla="*/ 2147483647 h 1040"/>
              <a:gd name="T54" fmla="*/ 2147483647 w 10"/>
              <a:gd name="T55" fmla="*/ 2147483647 h 1040"/>
              <a:gd name="T56" fmla="*/ 2147483647 w 10"/>
              <a:gd name="T57" fmla="*/ 2147483647 h 1040"/>
              <a:gd name="T58" fmla="*/ 2147483647 w 10"/>
              <a:gd name="T59" fmla="*/ 2147483647 h 1040"/>
              <a:gd name="T60" fmla="*/ 2147483647 w 10"/>
              <a:gd name="T61" fmla="*/ 2147483647 h 1040"/>
              <a:gd name="T62" fmla="*/ 2147483647 w 10"/>
              <a:gd name="T63" fmla="*/ 2147483647 h 1040"/>
              <a:gd name="T64" fmla="*/ 2147483647 w 10"/>
              <a:gd name="T65" fmla="*/ 2147483647 h 1040"/>
              <a:gd name="T66" fmla="*/ 2147483647 w 10"/>
              <a:gd name="T67" fmla="*/ 2147483647 h 1040"/>
              <a:gd name="T68" fmla="*/ 0 w 10"/>
              <a:gd name="T69" fmla="*/ 2147483647 h 1040"/>
              <a:gd name="T70" fmla="*/ 2147483647 w 10"/>
              <a:gd name="T71" fmla="*/ 2147483647 h 1040"/>
              <a:gd name="T72" fmla="*/ 2147483647 w 10"/>
              <a:gd name="T73" fmla="*/ 2147483647 h 1040"/>
              <a:gd name="T74" fmla="*/ 2147483647 w 10"/>
              <a:gd name="T75" fmla="*/ 2147483647 h 1040"/>
              <a:gd name="T76" fmla="*/ 2147483647 w 10"/>
              <a:gd name="T77" fmla="*/ 2147483647 h 1040"/>
              <a:gd name="T78" fmla="*/ 2147483647 w 10"/>
              <a:gd name="T79" fmla="*/ 2147483647 h 1040"/>
              <a:gd name="T80" fmla="*/ 2147483647 w 10"/>
              <a:gd name="T81" fmla="*/ 2147483647 h 1040"/>
              <a:gd name="T82" fmla="*/ 2147483647 w 10"/>
              <a:gd name="T83" fmla="*/ 2147483647 h 1040"/>
              <a:gd name="T84" fmla="*/ 2147483647 w 10"/>
              <a:gd name="T85" fmla="*/ 2147483647 h 1040"/>
              <a:gd name="T86" fmla="*/ 2147483647 w 10"/>
              <a:gd name="T87" fmla="*/ 2147483647 h 1040"/>
              <a:gd name="T88" fmla="*/ 0 w 10"/>
              <a:gd name="T89" fmla="*/ 2147483647 h 1040"/>
              <a:gd name="T90" fmla="*/ 2147483647 w 10"/>
              <a:gd name="T91" fmla="*/ 2147483647 h 1040"/>
              <a:gd name="T92" fmla="*/ 2147483647 w 10"/>
              <a:gd name="T93" fmla="*/ 2147483647 h 1040"/>
              <a:gd name="T94" fmla="*/ 2147483647 w 10"/>
              <a:gd name="T95" fmla="*/ 2147483647 h 1040"/>
              <a:gd name="T96" fmla="*/ 2147483647 w 10"/>
              <a:gd name="T97" fmla="*/ 2147483647 h 1040"/>
              <a:gd name="T98" fmla="*/ 2147483647 w 10"/>
              <a:gd name="T99" fmla="*/ 2147483647 h 1040"/>
              <a:gd name="T100" fmla="*/ 2147483647 w 10"/>
              <a:gd name="T101" fmla="*/ 2147483647 h 1040"/>
              <a:gd name="T102" fmla="*/ 2147483647 w 10"/>
              <a:gd name="T103" fmla="*/ 2147483647 h 1040"/>
              <a:gd name="T104" fmla="*/ 2147483647 w 10"/>
              <a:gd name="T105" fmla="*/ 2147483647 h 1040"/>
              <a:gd name="T106" fmla="*/ 2147483647 w 10"/>
              <a:gd name="T107" fmla="*/ 2147483647 h 1040"/>
              <a:gd name="T108" fmla="*/ 0 w 10"/>
              <a:gd name="T109" fmla="*/ 2147483647 h 1040"/>
              <a:gd name="T110" fmla="*/ 2147483647 w 10"/>
              <a:gd name="T111" fmla="*/ 2147483647 h 1040"/>
              <a:gd name="T112" fmla="*/ 2147483647 w 10"/>
              <a:gd name="T113" fmla="*/ 2147483647 h 1040"/>
              <a:gd name="T114" fmla="*/ 2147483647 w 10"/>
              <a:gd name="T115" fmla="*/ 2147483647 h 1040"/>
              <a:gd name="T116" fmla="*/ 2147483647 w 10"/>
              <a:gd name="T117" fmla="*/ 2147483647 h 1040"/>
              <a:gd name="T118" fmla="*/ 2147483647 w 10"/>
              <a:gd name="T119" fmla="*/ 2147483647 h 104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0"/>
              <a:gd name="T181" fmla="*/ 0 h 1040"/>
              <a:gd name="T182" fmla="*/ 10 w 10"/>
              <a:gd name="T183" fmla="*/ 1040 h 104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0" h="1040">
                <a:moveTo>
                  <a:pt x="10" y="5"/>
                </a:moveTo>
                <a:lnTo>
                  <a:pt x="10" y="31"/>
                </a:lnTo>
                <a:lnTo>
                  <a:pt x="9" y="32"/>
                </a:lnTo>
                <a:lnTo>
                  <a:pt x="9" y="33"/>
                </a:lnTo>
                <a:lnTo>
                  <a:pt x="7" y="35"/>
                </a:lnTo>
                <a:lnTo>
                  <a:pt x="4" y="35"/>
                </a:lnTo>
                <a:lnTo>
                  <a:pt x="3" y="35"/>
                </a:lnTo>
                <a:lnTo>
                  <a:pt x="1" y="33"/>
                </a:lnTo>
                <a:lnTo>
                  <a:pt x="1" y="32"/>
                </a:lnTo>
                <a:lnTo>
                  <a:pt x="0" y="31"/>
                </a:lnTo>
                <a:lnTo>
                  <a:pt x="0" y="5"/>
                </a:lnTo>
                <a:lnTo>
                  <a:pt x="1" y="3"/>
                </a:lnTo>
                <a:lnTo>
                  <a:pt x="1" y="2"/>
                </a:lnTo>
                <a:lnTo>
                  <a:pt x="3" y="0"/>
                </a:lnTo>
                <a:lnTo>
                  <a:pt x="4" y="0"/>
                </a:lnTo>
                <a:lnTo>
                  <a:pt x="7" y="0"/>
                </a:lnTo>
                <a:lnTo>
                  <a:pt x="9" y="2"/>
                </a:lnTo>
                <a:lnTo>
                  <a:pt x="9" y="3"/>
                </a:lnTo>
                <a:lnTo>
                  <a:pt x="10" y="5"/>
                </a:lnTo>
                <a:close/>
                <a:moveTo>
                  <a:pt x="10" y="65"/>
                </a:moveTo>
                <a:lnTo>
                  <a:pt x="10" y="91"/>
                </a:lnTo>
                <a:lnTo>
                  <a:pt x="9" y="92"/>
                </a:lnTo>
                <a:lnTo>
                  <a:pt x="9" y="94"/>
                </a:lnTo>
                <a:lnTo>
                  <a:pt x="7" y="95"/>
                </a:lnTo>
                <a:lnTo>
                  <a:pt x="4" y="95"/>
                </a:lnTo>
                <a:lnTo>
                  <a:pt x="3" y="95"/>
                </a:lnTo>
                <a:lnTo>
                  <a:pt x="1" y="94"/>
                </a:lnTo>
                <a:lnTo>
                  <a:pt x="1" y="92"/>
                </a:lnTo>
                <a:lnTo>
                  <a:pt x="0" y="91"/>
                </a:lnTo>
                <a:lnTo>
                  <a:pt x="0" y="65"/>
                </a:lnTo>
                <a:lnTo>
                  <a:pt x="1" y="63"/>
                </a:lnTo>
                <a:lnTo>
                  <a:pt x="1" y="62"/>
                </a:lnTo>
                <a:lnTo>
                  <a:pt x="3" y="61"/>
                </a:lnTo>
                <a:lnTo>
                  <a:pt x="4" y="61"/>
                </a:lnTo>
                <a:lnTo>
                  <a:pt x="7" y="61"/>
                </a:lnTo>
                <a:lnTo>
                  <a:pt x="9" y="62"/>
                </a:lnTo>
                <a:lnTo>
                  <a:pt x="9" y="63"/>
                </a:lnTo>
                <a:lnTo>
                  <a:pt x="10" y="65"/>
                </a:lnTo>
                <a:close/>
                <a:moveTo>
                  <a:pt x="10" y="125"/>
                </a:moveTo>
                <a:lnTo>
                  <a:pt x="10" y="151"/>
                </a:lnTo>
                <a:lnTo>
                  <a:pt x="9" y="153"/>
                </a:lnTo>
                <a:lnTo>
                  <a:pt x="9" y="154"/>
                </a:lnTo>
                <a:lnTo>
                  <a:pt x="7" y="154"/>
                </a:lnTo>
                <a:lnTo>
                  <a:pt x="4" y="155"/>
                </a:lnTo>
                <a:lnTo>
                  <a:pt x="3" y="154"/>
                </a:lnTo>
                <a:lnTo>
                  <a:pt x="1" y="154"/>
                </a:lnTo>
                <a:lnTo>
                  <a:pt x="1" y="153"/>
                </a:lnTo>
                <a:lnTo>
                  <a:pt x="0" y="151"/>
                </a:lnTo>
                <a:lnTo>
                  <a:pt x="0" y="125"/>
                </a:lnTo>
                <a:lnTo>
                  <a:pt x="1" y="124"/>
                </a:lnTo>
                <a:lnTo>
                  <a:pt x="1" y="122"/>
                </a:lnTo>
                <a:lnTo>
                  <a:pt x="3" y="121"/>
                </a:lnTo>
                <a:lnTo>
                  <a:pt x="4" y="121"/>
                </a:lnTo>
                <a:lnTo>
                  <a:pt x="7" y="121"/>
                </a:lnTo>
                <a:lnTo>
                  <a:pt x="9" y="122"/>
                </a:lnTo>
                <a:lnTo>
                  <a:pt x="9" y="124"/>
                </a:lnTo>
                <a:lnTo>
                  <a:pt x="10" y="125"/>
                </a:lnTo>
                <a:close/>
                <a:moveTo>
                  <a:pt x="10" y="185"/>
                </a:moveTo>
                <a:lnTo>
                  <a:pt x="10" y="210"/>
                </a:lnTo>
                <a:lnTo>
                  <a:pt x="9" y="212"/>
                </a:lnTo>
                <a:lnTo>
                  <a:pt x="9" y="213"/>
                </a:lnTo>
                <a:lnTo>
                  <a:pt x="7" y="214"/>
                </a:lnTo>
                <a:lnTo>
                  <a:pt x="4" y="214"/>
                </a:lnTo>
                <a:lnTo>
                  <a:pt x="3" y="214"/>
                </a:lnTo>
                <a:lnTo>
                  <a:pt x="1" y="213"/>
                </a:lnTo>
                <a:lnTo>
                  <a:pt x="1" y="212"/>
                </a:lnTo>
                <a:lnTo>
                  <a:pt x="0" y="210"/>
                </a:lnTo>
                <a:lnTo>
                  <a:pt x="0" y="185"/>
                </a:lnTo>
                <a:lnTo>
                  <a:pt x="1" y="183"/>
                </a:lnTo>
                <a:lnTo>
                  <a:pt x="1" y="181"/>
                </a:lnTo>
                <a:lnTo>
                  <a:pt x="3" y="181"/>
                </a:lnTo>
                <a:lnTo>
                  <a:pt x="4" y="180"/>
                </a:lnTo>
                <a:lnTo>
                  <a:pt x="7" y="181"/>
                </a:lnTo>
                <a:lnTo>
                  <a:pt x="9" y="181"/>
                </a:lnTo>
                <a:lnTo>
                  <a:pt x="9" y="183"/>
                </a:lnTo>
                <a:lnTo>
                  <a:pt x="10" y="185"/>
                </a:lnTo>
                <a:close/>
                <a:moveTo>
                  <a:pt x="10" y="244"/>
                </a:moveTo>
                <a:lnTo>
                  <a:pt x="10" y="270"/>
                </a:lnTo>
                <a:lnTo>
                  <a:pt x="9" y="272"/>
                </a:lnTo>
                <a:lnTo>
                  <a:pt x="9" y="273"/>
                </a:lnTo>
                <a:lnTo>
                  <a:pt x="7" y="275"/>
                </a:lnTo>
                <a:lnTo>
                  <a:pt x="4" y="275"/>
                </a:lnTo>
                <a:lnTo>
                  <a:pt x="3" y="275"/>
                </a:lnTo>
                <a:lnTo>
                  <a:pt x="1" y="273"/>
                </a:lnTo>
                <a:lnTo>
                  <a:pt x="1" y="272"/>
                </a:lnTo>
                <a:lnTo>
                  <a:pt x="0" y="270"/>
                </a:lnTo>
                <a:lnTo>
                  <a:pt x="0" y="244"/>
                </a:lnTo>
                <a:lnTo>
                  <a:pt x="1" y="243"/>
                </a:lnTo>
                <a:lnTo>
                  <a:pt x="1" y="242"/>
                </a:lnTo>
                <a:lnTo>
                  <a:pt x="3" y="240"/>
                </a:lnTo>
                <a:lnTo>
                  <a:pt x="4" y="240"/>
                </a:lnTo>
                <a:lnTo>
                  <a:pt x="7" y="240"/>
                </a:lnTo>
                <a:lnTo>
                  <a:pt x="9" y="242"/>
                </a:lnTo>
                <a:lnTo>
                  <a:pt x="9" y="243"/>
                </a:lnTo>
                <a:lnTo>
                  <a:pt x="10" y="244"/>
                </a:lnTo>
                <a:close/>
                <a:moveTo>
                  <a:pt x="10" y="305"/>
                </a:moveTo>
                <a:lnTo>
                  <a:pt x="10" y="331"/>
                </a:lnTo>
                <a:lnTo>
                  <a:pt x="9" y="332"/>
                </a:lnTo>
                <a:lnTo>
                  <a:pt x="9" y="334"/>
                </a:lnTo>
                <a:lnTo>
                  <a:pt x="7" y="335"/>
                </a:lnTo>
                <a:lnTo>
                  <a:pt x="4" y="335"/>
                </a:lnTo>
                <a:lnTo>
                  <a:pt x="3" y="335"/>
                </a:lnTo>
                <a:lnTo>
                  <a:pt x="1" y="334"/>
                </a:lnTo>
                <a:lnTo>
                  <a:pt x="1" y="332"/>
                </a:lnTo>
                <a:lnTo>
                  <a:pt x="0" y="331"/>
                </a:lnTo>
                <a:lnTo>
                  <a:pt x="0" y="305"/>
                </a:lnTo>
                <a:lnTo>
                  <a:pt x="1" y="303"/>
                </a:lnTo>
                <a:lnTo>
                  <a:pt x="1" y="302"/>
                </a:lnTo>
                <a:lnTo>
                  <a:pt x="3" y="301"/>
                </a:lnTo>
                <a:lnTo>
                  <a:pt x="4" y="301"/>
                </a:lnTo>
                <a:lnTo>
                  <a:pt x="7" y="301"/>
                </a:lnTo>
                <a:lnTo>
                  <a:pt x="9" y="302"/>
                </a:lnTo>
                <a:lnTo>
                  <a:pt x="9" y="303"/>
                </a:lnTo>
                <a:lnTo>
                  <a:pt x="10" y="305"/>
                </a:lnTo>
                <a:close/>
                <a:moveTo>
                  <a:pt x="10" y="365"/>
                </a:moveTo>
                <a:lnTo>
                  <a:pt x="10" y="391"/>
                </a:lnTo>
                <a:lnTo>
                  <a:pt x="9" y="392"/>
                </a:lnTo>
                <a:lnTo>
                  <a:pt x="9" y="394"/>
                </a:lnTo>
                <a:lnTo>
                  <a:pt x="7" y="394"/>
                </a:lnTo>
                <a:lnTo>
                  <a:pt x="4" y="395"/>
                </a:lnTo>
                <a:lnTo>
                  <a:pt x="3" y="394"/>
                </a:lnTo>
                <a:lnTo>
                  <a:pt x="1" y="394"/>
                </a:lnTo>
                <a:lnTo>
                  <a:pt x="1" y="392"/>
                </a:lnTo>
                <a:lnTo>
                  <a:pt x="0" y="391"/>
                </a:lnTo>
                <a:lnTo>
                  <a:pt x="0" y="365"/>
                </a:lnTo>
                <a:lnTo>
                  <a:pt x="1" y="364"/>
                </a:lnTo>
                <a:lnTo>
                  <a:pt x="1" y="362"/>
                </a:lnTo>
                <a:lnTo>
                  <a:pt x="3" y="361"/>
                </a:lnTo>
                <a:lnTo>
                  <a:pt x="4" y="361"/>
                </a:lnTo>
                <a:lnTo>
                  <a:pt x="7" y="361"/>
                </a:lnTo>
                <a:lnTo>
                  <a:pt x="9" y="362"/>
                </a:lnTo>
                <a:lnTo>
                  <a:pt x="9" y="364"/>
                </a:lnTo>
                <a:lnTo>
                  <a:pt x="10" y="365"/>
                </a:lnTo>
                <a:close/>
                <a:moveTo>
                  <a:pt x="10" y="425"/>
                </a:moveTo>
                <a:lnTo>
                  <a:pt x="10" y="450"/>
                </a:lnTo>
                <a:lnTo>
                  <a:pt x="9" y="451"/>
                </a:lnTo>
                <a:lnTo>
                  <a:pt x="9" y="453"/>
                </a:lnTo>
                <a:lnTo>
                  <a:pt x="7" y="454"/>
                </a:lnTo>
                <a:lnTo>
                  <a:pt x="4" y="454"/>
                </a:lnTo>
                <a:lnTo>
                  <a:pt x="3" y="454"/>
                </a:lnTo>
                <a:lnTo>
                  <a:pt x="1" y="453"/>
                </a:lnTo>
                <a:lnTo>
                  <a:pt x="1" y="451"/>
                </a:lnTo>
                <a:lnTo>
                  <a:pt x="0" y="450"/>
                </a:lnTo>
                <a:lnTo>
                  <a:pt x="0" y="425"/>
                </a:lnTo>
                <a:lnTo>
                  <a:pt x="1" y="423"/>
                </a:lnTo>
                <a:lnTo>
                  <a:pt x="1" y="421"/>
                </a:lnTo>
                <a:lnTo>
                  <a:pt x="3" y="421"/>
                </a:lnTo>
                <a:lnTo>
                  <a:pt x="4" y="420"/>
                </a:lnTo>
                <a:lnTo>
                  <a:pt x="7" y="421"/>
                </a:lnTo>
                <a:lnTo>
                  <a:pt x="9" y="421"/>
                </a:lnTo>
                <a:lnTo>
                  <a:pt x="9" y="423"/>
                </a:lnTo>
                <a:lnTo>
                  <a:pt x="10" y="425"/>
                </a:lnTo>
                <a:close/>
                <a:moveTo>
                  <a:pt x="10" y="484"/>
                </a:moveTo>
                <a:lnTo>
                  <a:pt x="10" y="510"/>
                </a:lnTo>
                <a:lnTo>
                  <a:pt x="9" y="512"/>
                </a:lnTo>
                <a:lnTo>
                  <a:pt x="9" y="513"/>
                </a:lnTo>
                <a:lnTo>
                  <a:pt x="7" y="514"/>
                </a:lnTo>
                <a:lnTo>
                  <a:pt x="4" y="514"/>
                </a:lnTo>
                <a:lnTo>
                  <a:pt x="3" y="514"/>
                </a:lnTo>
                <a:lnTo>
                  <a:pt x="1" y="513"/>
                </a:lnTo>
                <a:lnTo>
                  <a:pt x="1" y="512"/>
                </a:lnTo>
                <a:lnTo>
                  <a:pt x="0" y="510"/>
                </a:lnTo>
                <a:lnTo>
                  <a:pt x="0" y="484"/>
                </a:lnTo>
                <a:lnTo>
                  <a:pt x="1" y="483"/>
                </a:lnTo>
                <a:lnTo>
                  <a:pt x="1" y="482"/>
                </a:lnTo>
                <a:lnTo>
                  <a:pt x="3" y="480"/>
                </a:lnTo>
                <a:lnTo>
                  <a:pt x="4" y="480"/>
                </a:lnTo>
                <a:lnTo>
                  <a:pt x="7" y="480"/>
                </a:lnTo>
                <a:lnTo>
                  <a:pt x="9" y="482"/>
                </a:lnTo>
                <a:lnTo>
                  <a:pt x="9" y="483"/>
                </a:lnTo>
                <a:lnTo>
                  <a:pt x="10" y="484"/>
                </a:lnTo>
                <a:close/>
                <a:moveTo>
                  <a:pt x="10" y="545"/>
                </a:moveTo>
                <a:lnTo>
                  <a:pt x="10" y="571"/>
                </a:lnTo>
                <a:lnTo>
                  <a:pt x="9" y="572"/>
                </a:lnTo>
                <a:lnTo>
                  <a:pt x="9" y="573"/>
                </a:lnTo>
                <a:lnTo>
                  <a:pt x="7" y="575"/>
                </a:lnTo>
                <a:lnTo>
                  <a:pt x="4" y="575"/>
                </a:lnTo>
                <a:lnTo>
                  <a:pt x="3" y="575"/>
                </a:lnTo>
                <a:lnTo>
                  <a:pt x="1" y="573"/>
                </a:lnTo>
                <a:lnTo>
                  <a:pt x="1" y="572"/>
                </a:lnTo>
                <a:lnTo>
                  <a:pt x="0" y="571"/>
                </a:lnTo>
                <a:lnTo>
                  <a:pt x="0" y="545"/>
                </a:lnTo>
                <a:lnTo>
                  <a:pt x="1" y="543"/>
                </a:lnTo>
                <a:lnTo>
                  <a:pt x="1" y="542"/>
                </a:lnTo>
                <a:lnTo>
                  <a:pt x="3" y="541"/>
                </a:lnTo>
                <a:lnTo>
                  <a:pt x="4" y="541"/>
                </a:lnTo>
                <a:lnTo>
                  <a:pt x="7" y="541"/>
                </a:lnTo>
                <a:lnTo>
                  <a:pt x="9" y="542"/>
                </a:lnTo>
                <a:lnTo>
                  <a:pt x="9" y="543"/>
                </a:lnTo>
                <a:lnTo>
                  <a:pt x="10" y="545"/>
                </a:lnTo>
                <a:close/>
                <a:moveTo>
                  <a:pt x="10" y="605"/>
                </a:moveTo>
                <a:lnTo>
                  <a:pt x="10" y="631"/>
                </a:lnTo>
                <a:lnTo>
                  <a:pt x="9" y="632"/>
                </a:lnTo>
                <a:lnTo>
                  <a:pt x="9" y="634"/>
                </a:lnTo>
                <a:lnTo>
                  <a:pt x="7" y="634"/>
                </a:lnTo>
                <a:lnTo>
                  <a:pt x="4" y="635"/>
                </a:lnTo>
                <a:lnTo>
                  <a:pt x="3" y="634"/>
                </a:lnTo>
                <a:lnTo>
                  <a:pt x="1" y="634"/>
                </a:lnTo>
                <a:lnTo>
                  <a:pt x="1" y="632"/>
                </a:lnTo>
                <a:lnTo>
                  <a:pt x="0" y="631"/>
                </a:lnTo>
                <a:lnTo>
                  <a:pt x="0" y="605"/>
                </a:lnTo>
                <a:lnTo>
                  <a:pt x="1" y="604"/>
                </a:lnTo>
                <a:lnTo>
                  <a:pt x="1" y="602"/>
                </a:lnTo>
                <a:lnTo>
                  <a:pt x="3" y="601"/>
                </a:lnTo>
                <a:lnTo>
                  <a:pt x="4" y="601"/>
                </a:lnTo>
                <a:lnTo>
                  <a:pt x="7" y="601"/>
                </a:lnTo>
                <a:lnTo>
                  <a:pt x="9" y="602"/>
                </a:lnTo>
                <a:lnTo>
                  <a:pt x="9" y="604"/>
                </a:lnTo>
                <a:lnTo>
                  <a:pt x="10" y="605"/>
                </a:lnTo>
                <a:close/>
                <a:moveTo>
                  <a:pt x="10" y="665"/>
                </a:moveTo>
                <a:lnTo>
                  <a:pt x="10" y="690"/>
                </a:lnTo>
                <a:lnTo>
                  <a:pt x="9" y="691"/>
                </a:lnTo>
                <a:lnTo>
                  <a:pt x="9" y="693"/>
                </a:lnTo>
                <a:lnTo>
                  <a:pt x="7" y="694"/>
                </a:lnTo>
                <a:lnTo>
                  <a:pt x="4" y="694"/>
                </a:lnTo>
                <a:lnTo>
                  <a:pt x="3" y="694"/>
                </a:lnTo>
                <a:lnTo>
                  <a:pt x="1" y="693"/>
                </a:lnTo>
                <a:lnTo>
                  <a:pt x="1" y="691"/>
                </a:lnTo>
                <a:lnTo>
                  <a:pt x="0" y="690"/>
                </a:lnTo>
                <a:lnTo>
                  <a:pt x="0" y="665"/>
                </a:lnTo>
                <a:lnTo>
                  <a:pt x="1" y="663"/>
                </a:lnTo>
                <a:lnTo>
                  <a:pt x="1" y="661"/>
                </a:lnTo>
                <a:lnTo>
                  <a:pt x="3" y="661"/>
                </a:lnTo>
                <a:lnTo>
                  <a:pt x="4" y="660"/>
                </a:lnTo>
                <a:lnTo>
                  <a:pt x="7" y="661"/>
                </a:lnTo>
                <a:lnTo>
                  <a:pt x="9" y="661"/>
                </a:lnTo>
                <a:lnTo>
                  <a:pt x="9" y="663"/>
                </a:lnTo>
                <a:lnTo>
                  <a:pt x="10" y="665"/>
                </a:lnTo>
                <a:close/>
                <a:moveTo>
                  <a:pt x="10" y="724"/>
                </a:moveTo>
                <a:lnTo>
                  <a:pt x="10" y="750"/>
                </a:lnTo>
                <a:lnTo>
                  <a:pt x="9" y="752"/>
                </a:lnTo>
                <a:lnTo>
                  <a:pt x="9" y="753"/>
                </a:lnTo>
                <a:lnTo>
                  <a:pt x="7" y="754"/>
                </a:lnTo>
                <a:lnTo>
                  <a:pt x="4" y="754"/>
                </a:lnTo>
                <a:lnTo>
                  <a:pt x="3" y="754"/>
                </a:lnTo>
                <a:lnTo>
                  <a:pt x="1" y="753"/>
                </a:lnTo>
                <a:lnTo>
                  <a:pt x="1" y="752"/>
                </a:lnTo>
                <a:lnTo>
                  <a:pt x="0" y="750"/>
                </a:lnTo>
                <a:lnTo>
                  <a:pt x="0" y="724"/>
                </a:lnTo>
                <a:lnTo>
                  <a:pt x="1" y="723"/>
                </a:lnTo>
                <a:lnTo>
                  <a:pt x="1" y="721"/>
                </a:lnTo>
                <a:lnTo>
                  <a:pt x="3" y="720"/>
                </a:lnTo>
                <a:lnTo>
                  <a:pt x="4" y="720"/>
                </a:lnTo>
                <a:lnTo>
                  <a:pt x="7" y="720"/>
                </a:lnTo>
                <a:lnTo>
                  <a:pt x="9" y="721"/>
                </a:lnTo>
                <a:lnTo>
                  <a:pt x="9" y="723"/>
                </a:lnTo>
                <a:lnTo>
                  <a:pt x="10" y="724"/>
                </a:lnTo>
                <a:close/>
                <a:moveTo>
                  <a:pt x="10" y="785"/>
                </a:moveTo>
                <a:lnTo>
                  <a:pt x="10" y="811"/>
                </a:lnTo>
                <a:lnTo>
                  <a:pt x="9" y="812"/>
                </a:lnTo>
                <a:lnTo>
                  <a:pt x="9" y="813"/>
                </a:lnTo>
                <a:lnTo>
                  <a:pt x="7" y="815"/>
                </a:lnTo>
                <a:lnTo>
                  <a:pt x="4" y="815"/>
                </a:lnTo>
                <a:lnTo>
                  <a:pt x="3" y="815"/>
                </a:lnTo>
                <a:lnTo>
                  <a:pt x="1" y="813"/>
                </a:lnTo>
                <a:lnTo>
                  <a:pt x="1" y="812"/>
                </a:lnTo>
                <a:lnTo>
                  <a:pt x="0" y="811"/>
                </a:lnTo>
                <a:lnTo>
                  <a:pt x="0" y="785"/>
                </a:lnTo>
                <a:lnTo>
                  <a:pt x="1" y="783"/>
                </a:lnTo>
                <a:lnTo>
                  <a:pt x="1" y="782"/>
                </a:lnTo>
                <a:lnTo>
                  <a:pt x="3" y="780"/>
                </a:lnTo>
                <a:lnTo>
                  <a:pt x="4" y="780"/>
                </a:lnTo>
                <a:lnTo>
                  <a:pt x="7" y="780"/>
                </a:lnTo>
                <a:lnTo>
                  <a:pt x="9" y="782"/>
                </a:lnTo>
                <a:lnTo>
                  <a:pt x="9" y="783"/>
                </a:lnTo>
                <a:lnTo>
                  <a:pt x="10" y="785"/>
                </a:lnTo>
                <a:close/>
                <a:moveTo>
                  <a:pt x="10" y="845"/>
                </a:moveTo>
                <a:lnTo>
                  <a:pt x="10" y="871"/>
                </a:lnTo>
                <a:lnTo>
                  <a:pt x="9" y="872"/>
                </a:lnTo>
                <a:lnTo>
                  <a:pt x="9" y="874"/>
                </a:lnTo>
                <a:lnTo>
                  <a:pt x="7" y="874"/>
                </a:lnTo>
                <a:lnTo>
                  <a:pt x="4" y="875"/>
                </a:lnTo>
                <a:lnTo>
                  <a:pt x="3" y="874"/>
                </a:lnTo>
                <a:lnTo>
                  <a:pt x="1" y="874"/>
                </a:lnTo>
                <a:lnTo>
                  <a:pt x="1" y="872"/>
                </a:lnTo>
                <a:lnTo>
                  <a:pt x="0" y="871"/>
                </a:lnTo>
                <a:lnTo>
                  <a:pt x="0" y="845"/>
                </a:lnTo>
                <a:lnTo>
                  <a:pt x="1" y="844"/>
                </a:lnTo>
                <a:lnTo>
                  <a:pt x="1" y="842"/>
                </a:lnTo>
                <a:lnTo>
                  <a:pt x="3" y="841"/>
                </a:lnTo>
                <a:lnTo>
                  <a:pt x="4" y="841"/>
                </a:lnTo>
                <a:lnTo>
                  <a:pt x="7" y="841"/>
                </a:lnTo>
                <a:lnTo>
                  <a:pt x="9" y="842"/>
                </a:lnTo>
                <a:lnTo>
                  <a:pt x="9" y="844"/>
                </a:lnTo>
                <a:lnTo>
                  <a:pt x="10" y="845"/>
                </a:lnTo>
                <a:close/>
                <a:moveTo>
                  <a:pt x="10" y="905"/>
                </a:moveTo>
                <a:lnTo>
                  <a:pt x="10" y="930"/>
                </a:lnTo>
                <a:lnTo>
                  <a:pt x="9" y="931"/>
                </a:lnTo>
                <a:lnTo>
                  <a:pt x="9" y="933"/>
                </a:lnTo>
                <a:lnTo>
                  <a:pt x="7" y="934"/>
                </a:lnTo>
                <a:lnTo>
                  <a:pt x="4" y="934"/>
                </a:lnTo>
                <a:lnTo>
                  <a:pt x="3" y="934"/>
                </a:lnTo>
                <a:lnTo>
                  <a:pt x="1" y="933"/>
                </a:lnTo>
                <a:lnTo>
                  <a:pt x="1" y="931"/>
                </a:lnTo>
                <a:lnTo>
                  <a:pt x="0" y="930"/>
                </a:lnTo>
                <a:lnTo>
                  <a:pt x="0" y="905"/>
                </a:lnTo>
                <a:lnTo>
                  <a:pt x="1" y="902"/>
                </a:lnTo>
                <a:lnTo>
                  <a:pt x="1" y="901"/>
                </a:lnTo>
                <a:lnTo>
                  <a:pt x="3" y="901"/>
                </a:lnTo>
                <a:lnTo>
                  <a:pt x="4" y="900"/>
                </a:lnTo>
                <a:lnTo>
                  <a:pt x="7" y="901"/>
                </a:lnTo>
                <a:lnTo>
                  <a:pt x="9" y="901"/>
                </a:lnTo>
                <a:lnTo>
                  <a:pt x="9" y="902"/>
                </a:lnTo>
                <a:lnTo>
                  <a:pt x="10" y="905"/>
                </a:lnTo>
                <a:close/>
                <a:moveTo>
                  <a:pt x="10" y="964"/>
                </a:moveTo>
                <a:lnTo>
                  <a:pt x="10" y="990"/>
                </a:lnTo>
                <a:lnTo>
                  <a:pt x="9" y="992"/>
                </a:lnTo>
                <a:lnTo>
                  <a:pt x="9" y="993"/>
                </a:lnTo>
                <a:lnTo>
                  <a:pt x="7" y="994"/>
                </a:lnTo>
                <a:lnTo>
                  <a:pt x="4" y="994"/>
                </a:lnTo>
                <a:lnTo>
                  <a:pt x="3" y="994"/>
                </a:lnTo>
                <a:lnTo>
                  <a:pt x="1" y="993"/>
                </a:lnTo>
                <a:lnTo>
                  <a:pt x="1" y="992"/>
                </a:lnTo>
                <a:lnTo>
                  <a:pt x="0" y="990"/>
                </a:lnTo>
                <a:lnTo>
                  <a:pt x="0" y="964"/>
                </a:lnTo>
                <a:lnTo>
                  <a:pt x="1" y="963"/>
                </a:lnTo>
                <a:lnTo>
                  <a:pt x="1" y="961"/>
                </a:lnTo>
                <a:lnTo>
                  <a:pt x="3" y="960"/>
                </a:lnTo>
                <a:lnTo>
                  <a:pt x="4" y="960"/>
                </a:lnTo>
                <a:lnTo>
                  <a:pt x="7" y="960"/>
                </a:lnTo>
                <a:lnTo>
                  <a:pt x="9" y="961"/>
                </a:lnTo>
                <a:lnTo>
                  <a:pt x="9" y="963"/>
                </a:lnTo>
                <a:lnTo>
                  <a:pt x="10" y="964"/>
                </a:lnTo>
                <a:close/>
                <a:moveTo>
                  <a:pt x="10" y="1024"/>
                </a:moveTo>
                <a:lnTo>
                  <a:pt x="10" y="1035"/>
                </a:lnTo>
                <a:lnTo>
                  <a:pt x="9" y="1037"/>
                </a:lnTo>
                <a:lnTo>
                  <a:pt x="9" y="1038"/>
                </a:lnTo>
                <a:lnTo>
                  <a:pt x="7" y="1038"/>
                </a:lnTo>
                <a:lnTo>
                  <a:pt x="4" y="1040"/>
                </a:lnTo>
                <a:lnTo>
                  <a:pt x="3" y="1038"/>
                </a:lnTo>
                <a:lnTo>
                  <a:pt x="1" y="1038"/>
                </a:lnTo>
                <a:lnTo>
                  <a:pt x="1" y="1037"/>
                </a:lnTo>
                <a:lnTo>
                  <a:pt x="0" y="1035"/>
                </a:lnTo>
                <a:lnTo>
                  <a:pt x="0" y="1024"/>
                </a:lnTo>
                <a:lnTo>
                  <a:pt x="1" y="1023"/>
                </a:lnTo>
                <a:lnTo>
                  <a:pt x="1" y="1022"/>
                </a:lnTo>
                <a:lnTo>
                  <a:pt x="3" y="1020"/>
                </a:lnTo>
                <a:lnTo>
                  <a:pt x="4" y="1020"/>
                </a:lnTo>
                <a:lnTo>
                  <a:pt x="7" y="1020"/>
                </a:lnTo>
                <a:lnTo>
                  <a:pt x="9" y="1022"/>
                </a:lnTo>
                <a:lnTo>
                  <a:pt x="9" y="1023"/>
                </a:lnTo>
                <a:lnTo>
                  <a:pt x="10" y="1024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3257" name="Rectangle 44"/>
          <p:cNvSpPr>
            <a:spLocks noChangeArrowheads="1"/>
          </p:cNvSpPr>
          <p:nvPr/>
        </p:nvSpPr>
        <p:spPr bwMode="auto">
          <a:xfrm>
            <a:off x="2922588" y="6064250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58" name="Rectangle 45"/>
          <p:cNvSpPr>
            <a:spLocks noChangeArrowheads="1"/>
          </p:cNvSpPr>
          <p:nvPr/>
        </p:nvSpPr>
        <p:spPr bwMode="auto">
          <a:xfrm>
            <a:off x="2974975" y="6046788"/>
            <a:ext cx="32385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100</a:t>
            </a:r>
            <a:endParaRPr lang="cs-CZ"/>
          </a:p>
        </p:txBody>
      </p:sp>
      <p:sp>
        <p:nvSpPr>
          <p:cNvPr id="393259" name="Rectangle 46"/>
          <p:cNvSpPr>
            <a:spLocks noChangeArrowheads="1"/>
          </p:cNvSpPr>
          <p:nvPr/>
        </p:nvSpPr>
        <p:spPr bwMode="auto">
          <a:xfrm>
            <a:off x="3321050" y="6046788"/>
            <a:ext cx="5397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60" name="Rectangle 47"/>
          <p:cNvSpPr>
            <a:spLocks noChangeArrowheads="1"/>
          </p:cNvSpPr>
          <p:nvPr/>
        </p:nvSpPr>
        <p:spPr bwMode="auto">
          <a:xfrm>
            <a:off x="3378200" y="6046788"/>
            <a:ext cx="5397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61" name="Rectangle 48"/>
          <p:cNvSpPr>
            <a:spLocks noChangeArrowheads="1"/>
          </p:cNvSpPr>
          <p:nvPr/>
        </p:nvSpPr>
        <p:spPr bwMode="auto">
          <a:xfrm>
            <a:off x="3436938" y="6046788"/>
            <a:ext cx="10795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  </a:t>
            </a:r>
            <a:endParaRPr lang="cs-CZ"/>
          </a:p>
        </p:txBody>
      </p:sp>
      <p:sp>
        <p:nvSpPr>
          <p:cNvPr id="393262" name="Rectangle 49"/>
          <p:cNvSpPr>
            <a:spLocks noChangeArrowheads="1"/>
          </p:cNvSpPr>
          <p:nvPr/>
        </p:nvSpPr>
        <p:spPr bwMode="auto">
          <a:xfrm>
            <a:off x="3551238" y="6046788"/>
            <a:ext cx="32385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200</a:t>
            </a:r>
            <a:endParaRPr lang="cs-CZ"/>
          </a:p>
        </p:txBody>
      </p:sp>
      <p:sp>
        <p:nvSpPr>
          <p:cNvPr id="393263" name="Rectangle 50"/>
          <p:cNvSpPr>
            <a:spLocks noChangeArrowheads="1"/>
          </p:cNvSpPr>
          <p:nvPr/>
        </p:nvSpPr>
        <p:spPr bwMode="auto">
          <a:xfrm>
            <a:off x="3897313" y="6046788"/>
            <a:ext cx="5397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64" name="Rectangle 51"/>
          <p:cNvSpPr>
            <a:spLocks noChangeArrowheads="1"/>
          </p:cNvSpPr>
          <p:nvPr/>
        </p:nvSpPr>
        <p:spPr bwMode="auto">
          <a:xfrm>
            <a:off x="3956050" y="6046788"/>
            <a:ext cx="48577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   300</a:t>
            </a:r>
            <a:endParaRPr lang="cs-CZ"/>
          </a:p>
        </p:txBody>
      </p:sp>
      <p:sp>
        <p:nvSpPr>
          <p:cNvPr id="393265" name="Rectangle 52"/>
          <p:cNvSpPr>
            <a:spLocks noChangeArrowheads="1"/>
          </p:cNvSpPr>
          <p:nvPr/>
        </p:nvSpPr>
        <p:spPr bwMode="auto">
          <a:xfrm>
            <a:off x="4475163" y="6046788"/>
            <a:ext cx="16192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   </a:t>
            </a:r>
            <a:endParaRPr lang="cs-CZ"/>
          </a:p>
        </p:txBody>
      </p:sp>
      <p:sp>
        <p:nvSpPr>
          <p:cNvPr id="393266" name="Rectangle 53"/>
          <p:cNvSpPr>
            <a:spLocks noChangeArrowheads="1"/>
          </p:cNvSpPr>
          <p:nvPr/>
        </p:nvSpPr>
        <p:spPr bwMode="auto">
          <a:xfrm>
            <a:off x="4648200" y="6046788"/>
            <a:ext cx="37782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 400</a:t>
            </a:r>
            <a:endParaRPr lang="cs-CZ"/>
          </a:p>
        </p:txBody>
      </p:sp>
      <p:sp>
        <p:nvSpPr>
          <p:cNvPr id="393267" name="Rectangle 54"/>
          <p:cNvSpPr>
            <a:spLocks noChangeArrowheads="1"/>
          </p:cNvSpPr>
          <p:nvPr/>
        </p:nvSpPr>
        <p:spPr bwMode="auto">
          <a:xfrm>
            <a:off x="5051425" y="6046788"/>
            <a:ext cx="5397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68" name="Rectangle 55"/>
          <p:cNvSpPr>
            <a:spLocks noChangeArrowheads="1"/>
          </p:cNvSpPr>
          <p:nvPr/>
        </p:nvSpPr>
        <p:spPr bwMode="auto">
          <a:xfrm>
            <a:off x="5108575" y="6046788"/>
            <a:ext cx="53975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    500</a:t>
            </a:r>
            <a:endParaRPr lang="cs-CZ"/>
          </a:p>
        </p:txBody>
      </p:sp>
      <p:sp>
        <p:nvSpPr>
          <p:cNvPr id="393269" name="Rectangle 56"/>
          <p:cNvSpPr>
            <a:spLocks noChangeArrowheads="1"/>
          </p:cNvSpPr>
          <p:nvPr/>
        </p:nvSpPr>
        <p:spPr bwMode="auto">
          <a:xfrm>
            <a:off x="3595688" y="6297613"/>
            <a:ext cx="5397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70" name="Rectangle 57"/>
          <p:cNvSpPr>
            <a:spLocks noChangeArrowheads="1"/>
          </p:cNvSpPr>
          <p:nvPr/>
        </p:nvSpPr>
        <p:spPr bwMode="auto">
          <a:xfrm>
            <a:off x="4276725" y="6297613"/>
            <a:ext cx="5397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71" name="Rectangle 58"/>
          <p:cNvSpPr>
            <a:spLocks noChangeArrowheads="1"/>
          </p:cNvSpPr>
          <p:nvPr/>
        </p:nvSpPr>
        <p:spPr bwMode="auto">
          <a:xfrm>
            <a:off x="6278563" y="6008688"/>
            <a:ext cx="208597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 Objem zapůjčitelných</a:t>
            </a:r>
            <a:endParaRPr lang="cs-CZ"/>
          </a:p>
        </p:txBody>
      </p:sp>
      <p:sp>
        <p:nvSpPr>
          <p:cNvPr id="393272" name="Rectangle 59"/>
          <p:cNvSpPr>
            <a:spLocks noChangeArrowheads="1"/>
          </p:cNvSpPr>
          <p:nvPr/>
        </p:nvSpPr>
        <p:spPr bwMode="auto">
          <a:xfrm>
            <a:off x="8162925" y="6008688"/>
            <a:ext cx="5397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73" name="Rectangle 60"/>
          <p:cNvSpPr>
            <a:spLocks noChangeArrowheads="1"/>
          </p:cNvSpPr>
          <p:nvPr/>
        </p:nvSpPr>
        <p:spPr bwMode="auto">
          <a:xfrm>
            <a:off x="6300788" y="6208713"/>
            <a:ext cx="909637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 fondů  </a:t>
            </a:r>
            <a:endParaRPr lang="cs-CZ"/>
          </a:p>
        </p:txBody>
      </p:sp>
      <p:sp>
        <p:nvSpPr>
          <p:cNvPr id="393274" name="Rectangle 61"/>
          <p:cNvSpPr>
            <a:spLocks noChangeArrowheads="1"/>
          </p:cNvSpPr>
          <p:nvPr/>
        </p:nvSpPr>
        <p:spPr bwMode="auto">
          <a:xfrm>
            <a:off x="8142288" y="6208713"/>
            <a:ext cx="25082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[€</a:t>
            </a:r>
            <a:r>
              <a:rPr lang="en-US" sz="1700" b="1">
                <a:solidFill>
                  <a:srgbClr val="000000"/>
                </a:solidFill>
              </a:rPr>
              <a:t>]</a:t>
            </a:r>
            <a:endParaRPr lang="cs-CZ"/>
          </a:p>
        </p:txBody>
      </p:sp>
      <p:sp>
        <p:nvSpPr>
          <p:cNvPr id="393275" name="Rectangle 64"/>
          <p:cNvSpPr>
            <a:spLocks noChangeArrowheads="1"/>
          </p:cNvSpPr>
          <p:nvPr/>
        </p:nvSpPr>
        <p:spPr bwMode="auto">
          <a:xfrm>
            <a:off x="7935913" y="6208713"/>
            <a:ext cx="5397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76" name="Rectangle 65"/>
          <p:cNvSpPr>
            <a:spLocks noChangeArrowheads="1"/>
          </p:cNvSpPr>
          <p:nvPr/>
        </p:nvSpPr>
        <p:spPr bwMode="auto">
          <a:xfrm>
            <a:off x="6242050" y="6559550"/>
            <a:ext cx="539750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          </a:t>
            </a:r>
            <a:endParaRPr lang="cs-CZ"/>
          </a:p>
        </p:txBody>
      </p:sp>
      <p:sp>
        <p:nvSpPr>
          <p:cNvPr id="393277" name="Rectangle 66"/>
          <p:cNvSpPr>
            <a:spLocks noChangeArrowheads="1"/>
          </p:cNvSpPr>
          <p:nvPr/>
        </p:nvSpPr>
        <p:spPr bwMode="auto">
          <a:xfrm>
            <a:off x="6818313" y="6559550"/>
            <a:ext cx="377825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       </a:t>
            </a:r>
            <a:endParaRPr lang="cs-CZ"/>
          </a:p>
        </p:txBody>
      </p:sp>
      <p:sp>
        <p:nvSpPr>
          <p:cNvPr id="393278" name="Rectangle 67"/>
          <p:cNvSpPr>
            <a:spLocks noChangeArrowheads="1"/>
          </p:cNvSpPr>
          <p:nvPr/>
        </p:nvSpPr>
        <p:spPr bwMode="auto">
          <a:xfrm>
            <a:off x="7221538" y="6600825"/>
            <a:ext cx="444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4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79" name="Rectangle 68"/>
          <p:cNvSpPr>
            <a:spLocks noChangeArrowheads="1"/>
          </p:cNvSpPr>
          <p:nvPr/>
        </p:nvSpPr>
        <p:spPr bwMode="auto">
          <a:xfrm>
            <a:off x="7269163" y="6559550"/>
            <a:ext cx="53975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80" name="Line 69"/>
          <p:cNvSpPr>
            <a:spLocks noChangeShapeType="1"/>
          </p:cNvSpPr>
          <p:nvPr/>
        </p:nvSpPr>
        <p:spPr bwMode="auto">
          <a:xfrm>
            <a:off x="2322513" y="3749675"/>
            <a:ext cx="300037" cy="0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3281" name="Rectangle 70"/>
          <p:cNvSpPr>
            <a:spLocks noChangeArrowheads="1"/>
          </p:cNvSpPr>
          <p:nvPr/>
        </p:nvSpPr>
        <p:spPr bwMode="auto">
          <a:xfrm>
            <a:off x="1525588" y="3082925"/>
            <a:ext cx="539750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   33,3</a:t>
            </a:r>
            <a:endParaRPr lang="cs-CZ"/>
          </a:p>
        </p:txBody>
      </p:sp>
      <p:sp>
        <p:nvSpPr>
          <p:cNvPr id="393282" name="Rectangle 71"/>
          <p:cNvSpPr>
            <a:spLocks noChangeArrowheads="1"/>
          </p:cNvSpPr>
          <p:nvPr/>
        </p:nvSpPr>
        <p:spPr bwMode="auto">
          <a:xfrm>
            <a:off x="2103438" y="3082925"/>
            <a:ext cx="53975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83" name="Rectangle 72"/>
          <p:cNvSpPr>
            <a:spLocks noChangeArrowheads="1"/>
          </p:cNvSpPr>
          <p:nvPr/>
        </p:nvSpPr>
        <p:spPr bwMode="auto">
          <a:xfrm>
            <a:off x="1644650" y="3660775"/>
            <a:ext cx="431800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 25,0</a:t>
            </a:r>
            <a:endParaRPr lang="cs-CZ"/>
          </a:p>
        </p:txBody>
      </p:sp>
      <p:sp>
        <p:nvSpPr>
          <p:cNvPr id="393284" name="Rectangle 73"/>
          <p:cNvSpPr>
            <a:spLocks noChangeArrowheads="1"/>
          </p:cNvSpPr>
          <p:nvPr/>
        </p:nvSpPr>
        <p:spPr bwMode="auto">
          <a:xfrm>
            <a:off x="2105025" y="3660775"/>
            <a:ext cx="53975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85" name="Rectangle 74"/>
          <p:cNvSpPr>
            <a:spLocks noChangeArrowheads="1"/>
          </p:cNvSpPr>
          <p:nvPr/>
        </p:nvSpPr>
        <p:spPr bwMode="auto">
          <a:xfrm>
            <a:off x="1357313" y="4244975"/>
            <a:ext cx="53975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86" name="Rectangle 75"/>
          <p:cNvSpPr>
            <a:spLocks noChangeArrowheads="1"/>
          </p:cNvSpPr>
          <p:nvPr/>
        </p:nvSpPr>
        <p:spPr bwMode="auto">
          <a:xfrm>
            <a:off x="1416050" y="4244975"/>
            <a:ext cx="95250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r</a:t>
            </a:r>
            <a:endParaRPr lang="cs-CZ"/>
          </a:p>
        </p:txBody>
      </p:sp>
      <p:sp>
        <p:nvSpPr>
          <p:cNvPr id="393287" name="Rectangle 76"/>
          <p:cNvSpPr>
            <a:spLocks noChangeArrowheads="1"/>
          </p:cNvSpPr>
          <p:nvPr/>
        </p:nvSpPr>
        <p:spPr bwMode="auto">
          <a:xfrm>
            <a:off x="1517650" y="4338638"/>
            <a:ext cx="101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E</a:t>
            </a:r>
            <a:endParaRPr lang="cs-CZ"/>
          </a:p>
        </p:txBody>
      </p:sp>
      <p:sp>
        <p:nvSpPr>
          <p:cNvPr id="393288" name="Rectangle 77"/>
          <p:cNvSpPr>
            <a:spLocks noChangeArrowheads="1"/>
          </p:cNvSpPr>
          <p:nvPr/>
        </p:nvSpPr>
        <p:spPr bwMode="auto">
          <a:xfrm>
            <a:off x="1620838" y="4338638"/>
            <a:ext cx="762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  </a:t>
            </a:r>
            <a:endParaRPr lang="cs-CZ"/>
          </a:p>
        </p:txBody>
      </p:sp>
      <p:sp>
        <p:nvSpPr>
          <p:cNvPr id="393289" name="Rectangle 78"/>
          <p:cNvSpPr>
            <a:spLocks noChangeArrowheads="1"/>
          </p:cNvSpPr>
          <p:nvPr/>
        </p:nvSpPr>
        <p:spPr bwMode="auto">
          <a:xfrm>
            <a:off x="1698625" y="4249738"/>
            <a:ext cx="37782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17,6</a:t>
            </a:r>
            <a:endParaRPr lang="cs-CZ"/>
          </a:p>
        </p:txBody>
      </p:sp>
      <p:sp>
        <p:nvSpPr>
          <p:cNvPr id="393290" name="Rectangle 79"/>
          <p:cNvSpPr>
            <a:spLocks noChangeArrowheads="1"/>
          </p:cNvSpPr>
          <p:nvPr/>
        </p:nvSpPr>
        <p:spPr bwMode="auto">
          <a:xfrm>
            <a:off x="2103438" y="4249738"/>
            <a:ext cx="5397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91" name="Rectangle 80"/>
          <p:cNvSpPr>
            <a:spLocks noChangeArrowheads="1"/>
          </p:cNvSpPr>
          <p:nvPr/>
        </p:nvSpPr>
        <p:spPr bwMode="auto">
          <a:xfrm>
            <a:off x="1223963" y="4494213"/>
            <a:ext cx="59372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           </a:t>
            </a:r>
            <a:endParaRPr lang="cs-CZ"/>
          </a:p>
        </p:txBody>
      </p:sp>
      <p:sp>
        <p:nvSpPr>
          <p:cNvPr id="393292" name="Rectangle 81"/>
          <p:cNvSpPr>
            <a:spLocks noChangeArrowheads="1"/>
          </p:cNvSpPr>
          <p:nvPr/>
        </p:nvSpPr>
        <p:spPr bwMode="auto">
          <a:xfrm>
            <a:off x="1858963" y="4589463"/>
            <a:ext cx="381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93" name="Rectangle 82"/>
          <p:cNvSpPr>
            <a:spLocks noChangeArrowheads="1"/>
          </p:cNvSpPr>
          <p:nvPr/>
        </p:nvSpPr>
        <p:spPr bwMode="auto">
          <a:xfrm>
            <a:off x="1897063" y="4498975"/>
            <a:ext cx="53975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94" name="Rectangle 83"/>
          <p:cNvSpPr>
            <a:spLocks noChangeArrowheads="1"/>
          </p:cNvSpPr>
          <p:nvPr/>
        </p:nvSpPr>
        <p:spPr bwMode="auto">
          <a:xfrm>
            <a:off x="1701800" y="4843463"/>
            <a:ext cx="37782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11,1</a:t>
            </a:r>
            <a:endParaRPr lang="cs-CZ"/>
          </a:p>
        </p:txBody>
      </p:sp>
      <p:sp>
        <p:nvSpPr>
          <p:cNvPr id="393295" name="Rectangle 84"/>
          <p:cNvSpPr>
            <a:spLocks noChangeArrowheads="1"/>
          </p:cNvSpPr>
          <p:nvPr/>
        </p:nvSpPr>
        <p:spPr bwMode="auto">
          <a:xfrm>
            <a:off x="2105025" y="4843463"/>
            <a:ext cx="5397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96" name="Rectangle 85"/>
          <p:cNvSpPr>
            <a:spLocks noChangeArrowheads="1"/>
          </p:cNvSpPr>
          <p:nvPr/>
        </p:nvSpPr>
        <p:spPr bwMode="auto">
          <a:xfrm>
            <a:off x="1817688" y="5438775"/>
            <a:ext cx="269875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5,3</a:t>
            </a:r>
            <a:endParaRPr lang="cs-CZ"/>
          </a:p>
        </p:txBody>
      </p:sp>
      <p:sp>
        <p:nvSpPr>
          <p:cNvPr id="393297" name="Rectangle 86"/>
          <p:cNvSpPr>
            <a:spLocks noChangeArrowheads="1"/>
          </p:cNvSpPr>
          <p:nvPr/>
        </p:nvSpPr>
        <p:spPr bwMode="auto">
          <a:xfrm>
            <a:off x="2105025" y="5438775"/>
            <a:ext cx="53975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298" name="Line 87"/>
          <p:cNvSpPr>
            <a:spLocks noChangeShapeType="1"/>
          </p:cNvSpPr>
          <p:nvPr/>
        </p:nvSpPr>
        <p:spPr bwMode="auto">
          <a:xfrm>
            <a:off x="2322513" y="3155950"/>
            <a:ext cx="330200" cy="0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3299" name="Rectangle 88"/>
          <p:cNvSpPr>
            <a:spLocks noChangeArrowheads="1"/>
          </p:cNvSpPr>
          <p:nvPr/>
        </p:nvSpPr>
        <p:spPr bwMode="auto">
          <a:xfrm>
            <a:off x="3971925" y="4064000"/>
            <a:ext cx="53975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300" name="Rectangle 89"/>
          <p:cNvSpPr>
            <a:spLocks noChangeArrowheads="1"/>
          </p:cNvSpPr>
          <p:nvPr/>
        </p:nvSpPr>
        <p:spPr bwMode="auto">
          <a:xfrm>
            <a:off x="4029075" y="4064000"/>
            <a:ext cx="53975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301" name="Rectangle 90"/>
          <p:cNvSpPr>
            <a:spLocks noChangeArrowheads="1"/>
          </p:cNvSpPr>
          <p:nvPr/>
        </p:nvSpPr>
        <p:spPr bwMode="auto">
          <a:xfrm>
            <a:off x="4087813" y="4064000"/>
            <a:ext cx="107950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  </a:t>
            </a:r>
            <a:endParaRPr lang="cs-CZ"/>
          </a:p>
        </p:txBody>
      </p:sp>
      <p:sp>
        <p:nvSpPr>
          <p:cNvPr id="393302" name="Rectangle 91"/>
          <p:cNvSpPr>
            <a:spLocks noChangeArrowheads="1"/>
          </p:cNvSpPr>
          <p:nvPr/>
        </p:nvSpPr>
        <p:spPr bwMode="auto">
          <a:xfrm>
            <a:off x="4202113" y="4024313"/>
            <a:ext cx="16827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  <a:latin typeface="Arial Black" pitchFamily="34" charset="0"/>
              </a:rPr>
              <a:t>C</a:t>
            </a:r>
            <a:endParaRPr lang="cs-CZ"/>
          </a:p>
        </p:txBody>
      </p:sp>
      <p:sp>
        <p:nvSpPr>
          <p:cNvPr id="393303" name="Rectangle 92"/>
          <p:cNvSpPr>
            <a:spLocks noChangeArrowheads="1"/>
          </p:cNvSpPr>
          <p:nvPr/>
        </p:nvSpPr>
        <p:spPr bwMode="auto">
          <a:xfrm>
            <a:off x="4384675" y="4024313"/>
            <a:ext cx="71438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  <a:latin typeface="Arial Black" pitchFamily="34" charset="0"/>
              </a:rPr>
              <a:t> </a:t>
            </a:r>
            <a:endParaRPr lang="cs-CZ"/>
          </a:p>
        </p:txBody>
      </p:sp>
      <p:sp>
        <p:nvSpPr>
          <p:cNvPr id="393304" name="Line 93"/>
          <p:cNvSpPr>
            <a:spLocks noChangeShapeType="1"/>
          </p:cNvSpPr>
          <p:nvPr/>
        </p:nvSpPr>
        <p:spPr bwMode="auto">
          <a:xfrm>
            <a:off x="2322513" y="5534025"/>
            <a:ext cx="330200" cy="0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3305" name="Rectangle 94"/>
          <p:cNvSpPr>
            <a:spLocks noChangeArrowheads="1"/>
          </p:cNvSpPr>
          <p:nvPr/>
        </p:nvSpPr>
        <p:spPr bwMode="auto">
          <a:xfrm>
            <a:off x="4110038" y="6257925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306" name="Rectangle 95"/>
          <p:cNvSpPr>
            <a:spLocks noChangeArrowheads="1"/>
          </p:cNvSpPr>
          <p:nvPr/>
        </p:nvSpPr>
        <p:spPr bwMode="auto">
          <a:xfrm>
            <a:off x="4162425" y="6240463"/>
            <a:ext cx="16827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Q</a:t>
            </a:r>
            <a:endParaRPr lang="cs-CZ"/>
          </a:p>
        </p:txBody>
      </p:sp>
      <p:sp>
        <p:nvSpPr>
          <p:cNvPr id="393307" name="Rectangle 96"/>
          <p:cNvSpPr>
            <a:spLocks noChangeArrowheads="1"/>
          </p:cNvSpPr>
          <p:nvPr/>
        </p:nvSpPr>
        <p:spPr bwMode="auto">
          <a:xfrm>
            <a:off x="4343400" y="6334125"/>
            <a:ext cx="1016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E</a:t>
            </a:r>
            <a:endParaRPr lang="cs-CZ"/>
          </a:p>
        </p:txBody>
      </p:sp>
      <p:sp>
        <p:nvSpPr>
          <p:cNvPr id="393308" name="Rectangle 97"/>
          <p:cNvSpPr>
            <a:spLocks noChangeArrowheads="1"/>
          </p:cNvSpPr>
          <p:nvPr/>
        </p:nvSpPr>
        <p:spPr bwMode="auto">
          <a:xfrm>
            <a:off x="4446588" y="6334125"/>
            <a:ext cx="381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2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309" name="Rectangle 98"/>
          <p:cNvSpPr>
            <a:spLocks noChangeArrowheads="1"/>
          </p:cNvSpPr>
          <p:nvPr/>
        </p:nvSpPr>
        <p:spPr bwMode="auto">
          <a:xfrm>
            <a:off x="1311275" y="2270125"/>
            <a:ext cx="960438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Výnosnost</a:t>
            </a:r>
            <a:endParaRPr lang="cs-CZ"/>
          </a:p>
        </p:txBody>
      </p:sp>
      <p:sp>
        <p:nvSpPr>
          <p:cNvPr id="393310" name="Rectangle 99"/>
          <p:cNvSpPr>
            <a:spLocks noChangeArrowheads="1"/>
          </p:cNvSpPr>
          <p:nvPr/>
        </p:nvSpPr>
        <p:spPr bwMode="auto">
          <a:xfrm>
            <a:off x="2338388" y="2270125"/>
            <a:ext cx="53975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311" name="Rectangle 100"/>
          <p:cNvSpPr>
            <a:spLocks noChangeArrowheads="1"/>
          </p:cNvSpPr>
          <p:nvPr/>
        </p:nvSpPr>
        <p:spPr bwMode="auto">
          <a:xfrm>
            <a:off x="2395538" y="2270125"/>
            <a:ext cx="53975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312" name="Rectangle 101"/>
          <p:cNvSpPr>
            <a:spLocks noChangeArrowheads="1"/>
          </p:cNvSpPr>
          <p:nvPr/>
        </p:nvSpPr>
        <p:spPr bwMode="auto">
          <a:xfrm>
            <a:off x="1662113" y="2527300"/>
            <a:ext cx="358775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[%]</a:t>
            </a:r>
            <a:endParaRPr lang="cs-CZ"/>
          </a:p>
        </p:txBody>
      </p:sp>
      <p:sp>
        <p:nvSpPr>
          <p:cNvPr id="393313" name="Rectangle 102"/>
          <p:cNvSpPr>
            <a:spLocks noChangeArrowheads="1"/>
          </p:cNvSpPr>
          <p:nvPr/>
        </p:nvSpPr>
        <p:spPr bwMode="auto">
          <a:xfrm>
            <a:off x="2047875" y="2527300"/>
            <a:ext cx="53975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314" name="Line 103"/>
          <p:cNvSpPr>
            <a:spLocks noChangeShapeType="1"/>
          </p:cNvSpPr>
          <p:nvPr/>
        </p:nvSpPr>
        <p:spPr bwMode="auto">
          <a:xfrm>
            <a:off x="2817813" y="2857500"/>
            <a:ext cx="2965450" cy="2974975"/>
          </a:xfrm>
          <a:prstGeom prst="line">
            <a:avLst/>
          </a:prstGeom>
          <a:noFill/>
          <a:ln w="30163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3315" name="Rectangle 104"/>
          <p:cNvSpPr>
            <a:spLocks noChangeArrowheads="1"/>
          </p:cNvSpPr>
          <p:nvPr/>
        </p:nvSpPr>
        <p:spPr bwMode="auto">
          <a:xfrm>
            <a:off x="5189538" y="5386388"/>
            <a:ext cx="452437" cy="29686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3316" name="Rectangle 105"/>
          <p:cNvSpPr>
            <a:spLocks noChangeArrowheads="1"/>
          </p:cNvSpPr>
          <p:nvPr/>
        </p:nvSpPr>
        <p:spPr bwMode="auto">
          <a:xfrm>
            <a:off x="5294313" y="5386388"/>
            <a:ext cx="227012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  <a:latin typeface="Arial Black" pitchFamily="34" charset="0"/>
              </a:rPr>
              <a:t>  I</a:t>
            </a:r>
            <a:endParaRPr lang="cs-CZ"/>
          </a:p>
        </p:txBody>
      </p:sp>
      <p:sp>
        <p:nvSpPr>
          <p:cNvPr id="393317" name="Rectangle 106"/>
          <p:cNvSpPr>
            <a:spLocks noChangeArrowheads="1"/>
          </p:cNvSpPr>
          <p:nvPr/>
        </p:nvSpPr>
        <p:spPr bwMode="auto">
          <a:xfrm>
            <a:off x="5540375" y="5386388"/>
            <a:ext cx="71438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  <a:latin typeface="Arial Black" pitchFamily="34" charset="0"/>
              </a:rPr>
              <a:t> </a:t>
            </a:r>
            <a:endParaRPr lang="cs-CZ"/>
          </a:p>
        </p:txBody>
      </p:sp>
      <p:sp>
        <p:nvSpPr>
          <p:cNvPr id="393318" name="Line 107"/>
          <p:cNvSpPr>
            <a:spLocks noChangeShapeType="1"/>
          </p:cNvSpPr>
          <p:nvPr/>
        </p:nvSpPr>
        <p:spPr bwMode="auto">
          <a:xfrm flipV="1">
            <a:off x="2817813" y="2857500"/>
            <a:ext cx="2965450" cy="2974975"/>
          </a:xfrm>
          <a:prstGeom prst="line">
            <a:avLst/>
          </a:prstGeom>
          <a:noFill/>
          <a:ln w="30163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3319" name="Rectangle 108"/>
          <p:cNvSpPr>
            <a:spLocks noChangeArrowheads="1"/>
          </p:cNvSpPr>
          <p:nvPr/>
        </p:nvSpPr>
        <p:spPr bwMode="auto">
          <a:xfrm>
            <a:off x="2981325" y="5237163"/>
            <a:ext cx="547688" cy="4460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3320" name="Rectangle 109"/>
          <p:cNvSpPr>
            <a:spLocks noChangeArrowheads="1"/>
          </p:cNvSpPr>
          <p:nvPr/>
        </p:nvSpPr>
        <p:spPr bwMode="auto">
          <a:xfrm>
            <a:off x="2984500" y="5418138"/>
            <a:ext cx="101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600" b="1">
                <a:solidFill>
                  <a:srgbClr val="000000"/>
                </a:solidFill>
              </a:rPr>
              <a:t>  </a:t>
            </a:r>
            <a:endParaRPr lang="cs-CZ"/>
          </a:p>
        </p:txBody>
      </p:sp>
      <p:sp>
        <p:nvSpPr>
          <p:cNvPr id="393321" name="Rectangle 110"/>
          <p:cNvSpPr>
            <a:spLocks noChangeArrowheads="1"/>
          </p:cNvSpPr>
          <p:nvPr/>
        </p:nvSpPr>
        <p:spPr bwMode="auto">
          <a:xfrm>
            <a:off x="3090863" y="5360988"/>
            <a:ext cx="16827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  <a:latin typeface="Arial Black" pitchFamily="34" charset="0"/>
              </a:rPr>
              <a:t>A</a:t>
            </a:r>
            <a:endParaRPr lang="cs-CZ"/>
          </a:p>
        </p:txBody>
      </p:sp>
      <p:sp>
        <p:nvSpPr>
          <p:cNvPr id="393322" name="Rectangle 111"/>
          <p:cNvSpPr>
            <a:spLocks noChangeArrowheads="1"/>
          </p:cNvSpPr>
          <p:nvPr/>
        </p:nvSpPr>
        <p:spPr bwMode="auto">
          <a:xfrm>
            <a:off x="3273425" y="5360988"/>
            <a:ext cx="71438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  <a:latin typeface="Arial Black" pitchFamily="34" charset="0"/>
              </a:rPr>
              <a:t> </a:t>
            </a:r>
            <a:endParaRPr lang="cs-CZ"/>
          </a:p>
        </p:txBody>
      </p:sp>
      <p:sp>
        <p:nvSpPr>
          <p:cNvPr id="393323" name="Rectangle 112"/>
          <p:cNvSpPr>
            <a:spLocks noChangeArrowheads="1"/>
          </p:cNvSpPr>
          <p:nvPr/>
        </p:nvSpPr>
        <p:spPr bwMode="auto">
          <a:xfrm>
            <a:off x="3475038" y="4791075"/>
            <a:ext cx="655637" cy="2968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3324" name="Rectangle 113"/>
          <p:cNvSpPr>
            <a:spLocks noChangeArrowheads="1"/>
          </p:cNvSpPr>
          <p:nvPr/>
        </p:nvSpPr>
        <p:spPr bwMode="auto">
          <a:xfrm>
            <a:off x="3478213" y="4864100"/>
            <a:ext cx="53975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325" name="Rectangle 114"/>
          <p:cNvSpPr>
            <a:spLocks noChangeArrowheads="1"/>
          </p:cNvSpPr>
          <p:nvPr/>
        </p:nvSpPr>
        <p:spPr bwMode="auto">
          <a:xfrm>
            <a:off x="3535363" y="4864100"/>
            <a:ext cx="53975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326" name="Rectangle 115"/>
          <p:cNvSpPr>
            <a:spLocks noChangeArrowheads="1"/>
          </p:cNvSpPr>
          <p:nvPr/>
        </p:nvSpPr>
        <p:spPr bwMode="auto">
          <a:xfrm>
            <a:off x="3594100" y="4824413"/>
            <a:ext cx="16827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  <a:latin typeface="Arial Black" pitchFamily="34" charset="0"/>
              </a:rPr>
              <a:t>B</a:t>
            </a:r>
            <a:endParaRPr lang="cs-CZ"/>
          </a:p>
        </p:txBody>
      </p:sp>
      <p:sp>
        <p:nvSpPr>
          <p:cNvPr id="393327" name="Rectangle 116"/>
          <p:cNvSpPr>
            <a:spLocks noChangeArrowheads="1"/>
          </p:cNvSpPr>
          <p:nvPr/>
        </p:nvSpPr>
        <p:spPr bwMode="auto">
          <a:xfrm>
            <a:off x="3775075" y="4824413"/>
            <a:ext cx="71438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  <a:latin typeface="Arial Black" pitchFamily="34" charset="0"/>
              </a:rPr>
              <a:t> </a:t>
            </a:r>
            <a:endParaRPr lang="cs-CZ"/>
          </a:p>
        </p:txBody>
      </p:sp>
      <p:sp>
        <p:nvSpPr>
          <p:cNvPr id="393328" name="Freeform 117"/>
          <p:cNvSpPr>
            <a:spLocks noEditPoints="1"/>
          </p:cNvSpPr>
          <p:nvPr/>
        </p:nvSpPr>
        <p:spPr bwMode="auto">
          <a:xfrm>
            <a:off x="2247900" y="4289425"/>
            <a:ext cx="2109788" cy="109538"/>
          </a:xfrm>
          <a:custGeom>
            <a:avLst/>
            <a:gdLst>
              <a:gd name="T0" fmla="*/ 2147483647 w 1329"/>
              <a:gd name="T1" fmla="*/ 2147483647 h 69"/>
              <a:gd name="T2" fmla="*/ 2147483647 w 1329"/>
              <a:gd name="T3" fmla="*/ 2147483647 h 69"/>
              <a:gd name="T4" fmla="*/ 2147483647 w 1329"/>
              <a:gd name="T5" fmla="*/ 2147483647 h 69"/>
              <a:gd name="T6" fmla="*/ 2147483647 w 1329"/>
              <a:gd name="T7" fmla="*/ 2147483647 h 69"/>
              <a:gd name="T8" fmla="*/ 2147483647 w 1329"/>
              <a:gd name="T9" fmla="*/ 2147483647 h 69"/>
              <a:gd name="T10" fmla="*/ 2147483647 w 1329"/>
              <a:gd name="T11" fmla="*/ 2147483647 h 69"/>
              <a:gd name="T12" fmla="*/ 2147483647 w 1329"/>
              <a:gd name="T13" fmla="*/ 2147483647 h 69"/>
              <a:gd name="T14" fmla="*/ 2147483647 w 1329"/>
              <a:gd name="T15" fmla="*/ 2147483647 h 69"/>
              <a:gd name="T16" fmla="*/ 2147483647 w 1329"/>
              <a:gd name="T17" fmla="*/ 2147483647 h 69"/>
              <a:gd name="T18" fmla="*/ 2147483647 w 1329"/>
              <a:gd name="T19" fmla="*/ 2147483647 h 69"/>
              <a:gd name="T20" fmla="*/ 2147483647 w 1329"/>
              <a:gd name="T21" fmla="*/ 2147483647 h 69"/>
              <a:gd name="T22" fmla="*/ 2147483647 w 1329"/>
              <a:gd name="T23" fmla="*/ 2147483647 h 69"/>
              <a:gd name="T24" fmla="*/ 2147483647 w 1329"/>
              <a:gd name="T25" fmla="*/ 2147483647 h 69"/>
              <a:gd name="T26" fmla="*/ 2147483647 w 1329"/>
              <a:gd name="T27" fmla="*/ 2147483647 h 69"/>
              <a:gd name="T28" fmla="*/ 2147483647 w 1329"/>
              <a:gd name="T29" fmla="*/ 2147483647 h 69"/>
              <a:gd name="T30" fmla="*/ 2147483647 w 1329"/>
              <a:gd name="T31" fmla="*/ 2147483647 h 69"/>
              <a:gd name="T32" fmla="*/ 2147483647 w 1329"/>
              <a:gd name="T33" fmla="*/ 2147483647 h 69"/>
              <a:gd name="T34" fmla="*/ 2147483647 w 1329"/>
              <a:gd name="T35" fmla="*/ 2147483647 h 69"/>
              <a:gd name="T36" fmla="*/ 2147483647 w 1329"/>
              <a:gd name="T37" fmla="*/ 2147483647 h 69"/>
              <a:gd name="T38" fmla="*/ 2147483647 w 1329"/>
              <a:gd name="T39" fmla="*/ 2147483647 h 69"/>
              <a:gd name="T40" fmla="*/ 2147483647 w 1329"/>
              <a:gd name="T41" fmla="*/ 2147483647 h 69"/>
              <a:gd name="T42" fmla="*/ 2147483647 w 1329"/>
              <a:gd name="T43" fmla="*/ 2147483647 h 69"/>
              <a:gd name="T44" fmla="*/ 2147483647 w 1329"/>
              <a:gd name="T45" fmla="*/ 2147483647 h 69"/>
              <a:gd name="T46" fmla="*/ 2147483647 w 1329"/>
              <a:gd name="T47" fmla="*/ 2147483647 h 69"/>
              <a:gd name="T48" fmla="*/ 2147483647 w 1329"/>
              <a:gd name="T49" fmla="*/ 2147483647 h 69"/>
              <a:gd name="T50" fmla="*/ 2147483647 w 1329"/>
              <a:gd name="T51" fmla="*/ 2147483647 h 69"/>
              <a:gd name="T52" fmla="*/ 2147483647 w 1329"/>
              <a:gd name="T53" fmla="*/ 2147483647 h 69"/>
              <a:gd name="T54" fmla="*/ 2147483647 w 1329"/>
              <a:gd name="T55" fmla="*/ 2147483647 h 69"/>
              <a:gd name="T56" fmla="*/ 2147483647 w 1329"/>
              <a:gd name="T57" fmla="*/ 2147483647 h 69"/>
              <a:gd name="T58" fmla="*/ 2147483647 w 1329"/>
              <a:gd name="T59" fmla="*/ 2147483647 h 69"/>
              <a:gd name="T60" fmla="*/ 2147483647 w 1329"/>
              <a:gd name="T61" fmla="*/ 2147483647 h 69"/>
              <a:gd name="T62" fmla="*/ 2147483647 w 1329"/>
              <a:gd name="T63" fmla="*/ 2147483647 h 69"/>
              <a:gd name="T64" fmla="*/ 2147483647 w 1329"/>
              <a:gd name="T65" fmla="*/ 2147483647 h 69"/>
              <a:gd name="T66" fmla="*/ 2147483647 w 1329"/>
              <a:gd name="T67" fmla="*/ 2147483647 h 69"/>
              <a:gd name="T68" fmla="*/ 2147483647 w 1329"/>
              <a:gd name="T69" fmla="*/ 2147483647 h 69"/>
              <a:gd name="T70" fmla="*/ 2147483647 w 1329"/>
              <a:gd name="T71" fmla="*/ 2147483647 h 69"/>
              <a:gd name="T72" fmla="*/ 2147483647 w 1329"/>
              <a:gd name="T73" fmla="*/ 2147483647 h 69"/>
              <a:gd name="T74" fmla="*/ 2147483647 w 1329"/>
              <a:gd name="T75" fmla="*/ 2147483647 h 69"/>
              <a:gd name="T76" fmla="*/ 2147483647 w 1329"/>
              <a:gd name="T77" fmla="*/ 2147483647 h 69"/>
              <a:gd name="T78" fmla="*/ 2147483647 w 1329"/>
              <a:gd name="T79" fmla="*/ 2147483647 h 69"/>
              <a:gd name="T80" fmla="*/ 2147483647 w 1329"/>
              <a:gd name="T81" fmla="*/ 2147483647 h 69"/>
              <a:gd name="T82" fmla="*/ 2147483647 w 1329"/>
              <a:gd name="T83" fmla="*/ 2147483647 h 69"/>
              <a:gd name="T84" fmla="*/ 2147483647 w 1329"/>
              <a:gd name="T85" fmla="*/ 2147483647 h 69"/>
              <a:gd name="T86" fmla="*/ 2147483647 w 1329"/>
              <a:gd name="T87" fmla="*/ 2147483647 h 69"/>
              <a:gd name="T88" fmla="*/ 2147483647 w 1329"/>
              <a:gd name="T89" fmla="*/ 2147483647 h 69"/>
              <a:gd name="T90" fmla="*/ 2147483647 w 1329"/>
              <a:gd name="T91" fmla="*/ 2147483647 h 69"/>
              <a:gd name="T92" fmla="*/ 2147483647 w 1329"/>
              <a:gd name="T93" fmla="*/ 2147483647 h 69"/>
              <a:gd name="T94" fmla="*/ 2147483647 w 1329"/>
              <a:gd name="T95" fmla="*/ 2147483647 h 69"/>
              <a:gd name="T96" fmla="*/ 2147483647 w 1329"/>
              <a:gd name="T97" fmla="*/ 2147483647 h 69"/>
              <a:gd name="T98" fmla="*/ 2147483647 w 1329"/>
              <a:gd name="T99" fmla="*/ 2147483647 h 69"/>
              <a:gd name="T100" fmla="*/ 2147483647 w 1329"/>
              <a:gd name="T101" fmla="*/ 2147483647 h 69"/>
              <a:gd name="T102" fmla="*/ 2147483647 w 1329"/>
              <a:gd name="T103" fmla="*/ 2147483647 h 69"/>
              <a:gd name="T104" fmla="*/ 2147483647 w 1329"/>
              <a:gd name="T105" fmla="*/ 2147483647 h 69"/>
              <a:gd name="T106" fmla="*/ 2147483647 w 1329"/>
              <a:gd name="T107" fmla="*/ 2147483647 h 69"/>
              <a:gd name="T108" fmla="*/ 2147483647 w 1329"/>
              <a:gd name="T109" fmla="*/ 2147483647 h 69"/>
              <a:gd name="T110" fmla="*/ 2147483647 w 1329"/>
              <a:gd name="T111" fmla="*/ 2147483647 h 69"/>
              <a:gd name="T112" fmla="*/ 2147483647 w 1329"/>
              <a:gd name="T113" fmla="*/ 2147483647 h 69"/>
              <a:gd name="T114" fmla="*/ 0 w 1329"/>
              <a:gd name="T115" fmla="*/ 2147483647 h 69"/>
              <a:gd name="T116" fmla="*/ 2147483647 w 1329"/>
              <a:gd name="T117" fmla="*/ 2147483647 h 69"/>
              <a:gd name="T118" fmla="*/ 2147483647 w 1329"/>
              <a:gd name="T119" fmla="*/ 2147483647 h 69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329"/>
              <a:gd name="T181" fmla="*/ 0 h 69"/>
              <a:gd name="T182" fmla="*/ 1329 w 1329"/>
              <a:gd name="T183" fmla="*/ 69 h 69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329" h="69">
                <a:moveTo>
                  <a:pt x="1292" y="39"/>
                </a:moveTo>
                <a:lnTo>
                  <a:pt x="1266" y="39"/>
                </a:lnTo>
                <a:lnTo>
                  <a:pt x="1263" y="39"/>
                </a:lnTo>
                <a:lnTo>
                  <a:pt x="1262" y="37"/>
                </a:lnTo>
                <a:lnTo>
                  <a:pt x="1262" y="36"/>
                </a:lnTo>
                <a:lnTo>
                  <a:pt x="1262" y="35"/>
                </a:lnTo>
                <a:lnTo>
                  <a:pt x="1262" y="33"/>
                </a:lnTo>
                <a:lnTo>
                  <a:pt x="1262" y="32"/>
                </a:lnTo>
                <a:lnTo>
                  <a:pt x="1263" y="30"/>
                </a:lnTo>
                <a:lnTo>
                  <a:pt x="1266" y="30"/>
                </a:lnTo>
                <a:lnTo>
                  <a:pt x="1292" y="30"/>
                </a:lnTo>
                <a:lnTo>
                  <a:pt x="1295" y="30"/>
                </a:lnTo>
                <a:lnTo>
                  <a:pt x="1297" y="32"/>
                </a:lnTo>
                <a:lnTo>
                  <a:pt x="1297" y="33"/>
                </a:lnTo>
                <a:lnTo>
                  <a:pt x="1298" y="35"/>
                </a:lnTo>
                <a:lnTo>
                  <a:pt x="1297" y="36"/>
                </a:lnTo>
                <a:lnTo>
                  <a:pt x="1297" y="37"/>
                </a:lnTo>
                <a:lnTo>
                  <a:pt x="1295" y="39"/>
                </a:lnTo>
                <a:lnTo>
                  <a:pt x="1292" y="39"/>
                </a:lnTo>
                <a:close/>
                <a:moveTo>
                  <a:pt x="1230" y="39"/>
                </a:moveTo>
                <a:lnTo>
                  <a:pt x="1202" y="39"/>
                </a:lnTo>
                <a:lnTo>
                  <a:pt x="1201" y="39"/>
                </a:lnTo>
                <a:lnTo>
                  <a:pt x="1199" y="37"/>
                </a:lnTo>
                <a:lnTo>
                  <a:pt x="1198" y="36"/>
                </a:lnTo>
                <a:lnTo>
                  <a:pt x="1198" y="35"/>
                </a:lnTo>
                <a:lnTo>
                  <a:pt x="1198" y="33"/>
                </a:lnTo>
                <a:lnTo>
                  <a:pt x="1199" y="32"/>
                </a:lnTo>
                <a:lnTo>
                  <a:pt x="1201" y="30"/>
                </a:lnTo>
                <a:lnTo>
                  <a:pt x="1202" y="30"/>
                </a:lnTo>
                <a:lnTo>
                  <a:pt x="1230" y="30"/>
                </a:lnTo>
                <a:lnTo>
                  <a:pt x="1231" y="30"/>
                </a:lnTo>
                <a:lnTo>
                  <a:pt x="1233" y="32"/>
                </a:lnTo>
                <a:lnTo>
                  <a:pt x="1234" y="33"/>
                </a:lnTo>
                <a:lnTo>
                  <a:pt x="1234" y="35"/>
                </a:lnTo>
                <a:lnTo>
                  <a:pt x="1234" y="36"/>
                </a:lnTo>
                <a:lnTo>
                  <a:pt x="1233" y="37"/>
                </a:lnTo>
                <a:lnTo>
                  <a:pt x="1231" y="39"/>
                </a:lnTo>
                <a:lnTo>
                  <a:pt x="1230" y="39"/>
                </a:lnTo>
                <a:close/>
                <a:moveTo>
                  <a:pt x="1166" y="39"/>
                </a:moveTo>
                <a:lnTo>
                  <a:pt x="1138" y="39"/>
                </a:lnTo>
                <a:lnTo>
                  <a:pt x="1137" y="39"/>
                </a:lnTo>
                <a:lnTo>
                  <a:pt x="1135" y="37"/>
                </a:lnTo>
                <a:lnTo>
                  <a:pt x="1134" y="36"/>
                </a:lnTo>
                <a:lnTo>
                  <a:pt x="1134" y="35"/>
                </a:lnTo>
                <a:lnTo>
                  <a:pt x="1134" y="33"/>
                </a:lnTo>
                <a:lnTo>
                  <a:pt x="1135" y="32"/>
                </a:lnTo>
                <a:lnTo>
                  <a:pt x="1137" y="30"/>
                </a:lnTo>
                <a:lnTo>
                  <a:pt x="1138" y="30"/>
                </a:lnTo>
                <a:lnTo>
                  <a:pt x="1166" y="30"/>
                </a:lnTo>
                <a:lnTo>
                  <a:pt x="1167" y="30"/>
                </a:lnTo>
                <a:lnTo>
                  <a:pt x="1169" y="32"/>
                </a:lnTo>
                <a:lnTo>
                  <a:pt x="1170" y="33"/>
                </a:lnTo>
                <a:lnTo>
                  <a:pt x="1170" y="35"/>
                </a:lnTo>
                <a:lnTo>
                  <a:pt x="1170" y="36"/>
                </a:lnTo>
                <a:lnTo>
                  <a:pt x="1169" y="37"/>
                </a:lnTo>
                <a:lnTo>
                  <a:pt x="1167" y="39"/>
                </a:lnTo>
                <a:lnTo>
                  <a:pt x="1166" y="39"/>
                </a:lnTo>
                <a:close/>
                <a:moveTo>
                  <a:pt x="1102" y="39"/>
                </a:moveTo>
                <a:lnTo>
                  <a:pt x="1074" y="39"/>
                </a:lnTo>
                <a:lnTo>
                  <a:pt x="1073" y="39"/>
                </a:lnTo>
                <a:lnTo>
                  <a:pt x="1071" y="37"/>
                </a:lnTo>
                <a:lnTo>
                  <a:pt x="1071" y="36"/>
                </a:lnTo>
                <a:lnTo>
                  <a:pt x="1070" y="35"/>
                </a:lnTo>
                <a:lnTo>
                  <a:pt x="1071" y="33"/>
                </a:lnTo>
                <a:lnTo>
                  <a:pt x="1071" y="32"/>
                </a:lnTo>
                <a:lnTo>
                  <a:pt x="1073" y="30"/>
                </a:lnTo>
                <a:lnTo>
                  <a:pt x="1074" y="30"/>
                </a:lnTo>
                <a:lnTo>
                  <a:pt x="1102" y="30"/>
                </a:lnTo>
                <a:lnTo>
                  <a:pt x="1103" y="30"/>
                </a:lnTo>
                <a:lnTo>
                  <a:pt x="1105" y="32"/>
                </a:lnTo>
                <a:lnTo>
                  <a:pt x="1106" y="33"/>
                </a:lnTo>
                <a:lnTo>
                  <a:pt x="1106" y="35"/>
                </a:lnTo>
                <a:lnTo>
                  <a:pt x="1106" y="36"/>
                </a:lnTo>
                <a:lnTo>
                  <a:pt x="1105" y="37"/>
                </a:lnTo>
                <a:lnTo>
                  <a:pt x="1103" y="39"/>
                </a:lnTo>
                <a:lnTo>
                  <a:pt x="1102" y="39"/>
                </a:lnTo>
                <a:close/>
                <a:moveTo>
                  <a:pt x="1038" y="39"/>
                </a:moveTo>
                <a:lnTo>
                  <a:pt x="1012" y="39"/>
                </a:lnTo>
                <a:lnTo>
                  <a:pt x="1009" y="39"/>
                </a:lnTo>
                <a:lnTo>
                  <a:pt x="1007" y="37"/>
                </a:lnTo>
                <a:lnTo>
                  <a:pt x="1007" y="36"/>
                </a:lnTo>
                <a:lnTo>
                  <a:pt x="1007" y="35"/>
                </a:lnTo>
                <a:lnTo>
                  <a:pt x="1007" y="33"/>
                </a:lnTo>
                <a:lnTo>
                  <a:pt x="1007" y="32"/>
                </a:lnTo>
                <a:lnTo>
                  <a:pt x="1009" y="30"/>
                </a:lnTo>
                <a:lnTo>
                  <a:pt x="1012" y="30"/>
                </a:lnTo>
                <a:lnTo>
                  <a:pt x="1038" y="30"/>
                </a:lnTo>
                <a:lnTo>
                  <a:pt x="1041" y="30"/>
                </a:lnTo>
                <a:lnTo>
                  <a:pt x="1042" y="32"/>
                </a:lnTo>
                <a:lnTo>
                  <a:pt x="1042" y="33"/>
                </a:lnTo>
                <a:lnTo>
                  <a:pt x="1044" y="35"/>
                </a:lnTo>
                <a:lnTo>
                  <a:pt x="1042" y="36"/>
                </a:lnTo>
                <a:lnTo>
                  <a:pt x="1042" y="37"/>
                </a:lnTo>
                <a:lnTo>
                  <a:pt x="1041" y="39"/>
                </a:lnTo>
                <a:lnTo>
                  <a:pt x="1038" y="39"/>
                </a:lnTo>
                <a:close/>
                <a:moveTo>
                  <a:pt x="975" y="39"/>
                </a:moveTo>
                <a:lnTo>
                  <a:pt x="948" y="39"/>
                </a:lnTo>
                <a:lnTo>
                  <a:pt x="946" y="39"/>
                </a:lnTo>
                <a:lnTo>
                  <a:pt x="945" y="37"/>
                </a:lnTo>
                <a:lnTo>
                  <a:pt x="943" y="36"/>
                </a:lnTo>
                <a:lnTo>
                  <a:pt x="943" y="35"/>
                </a:lnTo>
                <a:lnTo>
                  <a:pt x="943" y="33"/>
                </a:lnTo>
                <a:lnTo>
                  <a:pt x="945" y="32"/>
                </a:lnTo>
                <a:lnTo>
                  <a:pt x="946" y="30"/>
                </a:lnTo>
                <a:lnTo>
                  <a:pt x="948" y="30"/>
                </a:lnTo>
                <a:lnTo>
                  <a:pt x="975" y="30"/>
                </a:lnTo>
                <a:lnTo>
                  <a:pt x="977" y="30"/>
                </a:lnTo>
                <a:lnTo>
                  <a:pt x="978" y="32"/>
                </a:lnTo>
                <a:lnTo>
                  <a:pt x="980" y="33"/>
                </a:lnTo>
                <a:lnTo>
                  <a:pt x="980" y="35"/>
                </a:lnTo>
                <a:lnTo>
                  <a:pt x="980" y="36"/>
                </a:lnTo>
                <a:lnTo>
                  <a:pt x="978" y="37"/>
                </a:lnTo>
                <a:lnTo>
                  <a:pt x="977" y="39"/>
                </a:lnTo>
                <a:lnTo>
                  <a:pt x="975" y="39"/>
                </a:lnTo>
                <a:close/>
                <a:moveTo>
                  <a:pt x="911" y="39"/>
                </a:moveTo>
                <a:lnTo>
                  <a:pt x="884" y="39"/>
                </a:lnTo>
                <a:lnTo>
                  <a:pt x="882" y="39"/>
                </a:lnTo>
                <a:lnTo>
                  <a:pt x="881" y="37"/>
                </a:lnTo>
                <a:lnTo>
                  <a:pt x="879" y="36"/>
                </a:lnTo>
                <a:lnTo>
                  <a:pt x="879" y="35"/>
                </a:lnTo>
                <a:lnTo>
                  <a:pt x="879" y="33"/>
                </a:lnTo>
                <a:lnTo>
                  <a:pt x="881" y="32"/>
                </a:lnTo>
                <a:lnTo>
                  <a:pt x="882" y="30"/>
                </a:lnTo>
                <a:lnTo>
                  <a:pt x="884" y="30"/>
                </a:lnTo>
                <a:lnTo>
                  <a:pt x="911" y="30"/>
                </a:lnTo>
                <a:lnTo>
                  <a:pt x="913" y="30"/>
                </a:lnTo>
                <a:lnTo>
                  <a:pt x="914" y="32"/>
                </a:lnTo>
                <a:lnTo>
                  <a:pt x="916" y="33"/>
                </a:lnTo>
                <a:lnTo>
                  <a:pt x="916" y="35"/>
                </a:lnTo>
                <a:lnTo>
                  <a:pt x="916" y="36"/>
                </a:lnTo>
                <a:lnTo>
                  <a:pt x="914" y="37"/>
                </a:lnTo>
                <a:lnTo>
                  <a:pt x="913" y="39"/>
                </a:lnTo>
                <a:lnTo>
                  <a:pt x="911" y="39"/>
                </a:lnTo>
                <a:close/>
                <a:moveTo>
                  <a:pt x="848" y="39"/>
                </a:moveTo>
                <a:lnTo>
                  <a:pt x="820" y="39"/>
                </a:lnTo>
                <a:lnTo>
                  <a:pt x="818" y="39"/>
                </a:lnTo>
                <a:lnTo>
                  <a:pt x="817" y="37"/>
                </a:lnTo>
                <a:lnTo>
                  <a:pt x="817" y="36"/>
                </a:lnTo>
                <a:lnTo>
                  <a:pt x="816" y="35"/>
                </a:lnTo>
                <a:lnTo>
                  <a:pt x="817" y="33"/>
                </a:lnTo>
                <a:lnTo>
                  <a:pt x="817" y="32"/>
                </a:lnTo>
                <a:lnTo>
                  <a:pt x="818" y="30"/>
                </a:lnTo>
                <a:lnTo>
                  <a:pt x="820" y="30"/>
                </a:lnTo>
                <a:lnTo>
                  <a:pt x="848" y="30"/>
                </a:lnTo>
                <a:lnTo>
                  <a:pt x="849" y="30"/>
                </a:lnTo>
                <a:lnTo>
                  <a:pt x="850" y="32"/>
                </a:lnTo>
                <a:lnTo>
                  <a:pt x="852" y="33"/>
                </a:lnTo>
                <a:lnTo>
                  <a:pt x="852" y="35"/>
                </a:lnTo>
                <a:lnTo>
                  <a:pt x="852" y="36"/>
                </a:lnTo>
                <a:lnTo>
                  <a:pt x="850" y="37"/>
                </a:lnTo>
                <a:lnTo>
                  <a:pt x="849" y="39"/>
                </a:lnTo>
                <a:lnTo>
                  <a:pt x="848" y="39"/>
                </a:lnTo>
                <a:close/>
                <a:moveTo>
                  <a:pt x="784" y="39"/>
                </a:moveTo>
                <a:lnTo>
                  <a:pt x="757" y="39"/>
                </a:lnTo>
                <a:lnTo>
                  <a:pt x="755" y="39"/>
                </a:lnTo>
                <a:lnTo>
                  <a:pt x="753" y="37"/>
                </a:lnTo>
                <a:lnTo>
                  <a:pt x="753" y="36"/>
                </a:lnTo>
                <a:lnTo>
                  <a:pt x="753" y="35"/>
                </a:lnTo>
                <a:lnTo>
                  <a:pt x="753" y="33"/>
                </a:lnTo>
                <a:lnTo>
                  <a:pt x="753" y="32"/>
                </a:lnTo>
                <a:lnTo>
                  <a:pt x="755" y="30"/>
                </a:lnTo>
                <a:lnTo>
                  <a:pt x="757" y="30"/>
                </a:lnTo>
                <a:lnTo>
                  <a:pt x="784" y="30"/>
                </a:lnTo>
                <a:lnTo>
                  <a:pt x="786" y="30"/>
                </a:lnTo>
                <a:lnTo>
                  <a:pt x="788" y="32"/>
                </a:lnTo>
                <a:lnTo>
                  <a:pt x="788" y="33"/>
                </a:lnTo>
                <a:lnTo>
                  <a:pt x="789" y="35"/>
                </a:lnTo>
                <a:lnTo>
                  <a:pt x="788" y="36"/>
                </a:lnTo>
                <a:lnTo>
                  <a:pt x="788" y="37"/>
                </a:lnTo>
                <a:lnTo>
                  <a:pt x="786" y="39"/>
                </a:lnTo>
                <a:lnTo>
                  <a:pt x="784" y="39"/>
                </a:lnTo>
                <a:close/>
                <a:moveTo>
                  <a:pt x="721" y="39"/>
                </a:moveTo>
                <a:lnTo>
                  <a:pt x="693" y="39"/>
                </a:lnTo>
                <a:lnTo>
                  <a:pt x="692" y="39"/>
                </a:lnTo>
                <a:lnTo>
                  <a:pt x="691" y="37"/>
                </a:lnTo>
                <a:lnTo>
                  <a:pt x="689" y="36"/>
                </a:lnTo>
                <a:lnTo>
                  <a:pt x="689" y="35"/>
                </a:lnTo>
                <a:lnTo>
                  <a:pt x="689" y="33"/>
                </a:lnTo>
                <a:lnTo>
                  <a:pt x="691" y="32"/>
                </a:lnTo>
                <a:lnTo>
                  <a:pt x="692" y="30"/>
                </a:lnTo>
                <a:lnTo>
                  <a:pt x="693" y="30"/>
                </a:lnTo>
                <a:lnTo>
                  <a:pt x="721" y="30"/>
                </a:lnTo>
                <a:lnTo>
                  <a:pt x="723" y="30"/>
                </a:lnTo>
                <a:lnTo>
                  <a:pt x="724" y="32"/>
                </a:lnTo>
                <a:lnTo>
                  <a:pt x="725" y="33"/>
                </a:lnTo>
                <a:lnTo>
                  <a:pt x="725" y="35"/>
                </a:lnTo>
                <a:lnTo>
                  <a:pt x="725" y="36"/>
                </a:lnTo>
                <a:lnTo>
                  <a:pt x="724" y="37"/>
                </a:lnTo>
                <a:lnTo>
                  <a:pt x="723" y="39"/>
                </a:lnTo>
                <a:lnTo>
                  <a:pt x="721" y="39"/>
                </a:lnTo>
                <a:close/>
                <a:moveTo>
                  <a:pt x="657" y="39"/>
                </a:moveTo>
                <a:lnTo>
                  <a:pt x="630" y="39"/>
                </a:lnTo>
                <a:lnTo>
                  <a:pt x="628" y="39"/>
                </a:lnTo>
                <a:lnTo>
                  <a:pt x="627" y="37"/>
                </a:lnTo>
                <a:lnTo>
                  <a:pt x="625" y="36"/>
                </a:lnTo>
                <a:lnTo>
                  <a:pt x="625" y="35"/>
                </a:lnTo>
                <a:lnTo>
                  <a:pt x="625" y="33"/>
                </a:lnTo>
                <a:lnTo>
                  <a:pt x="627" y="32"/>
                </a:lnTo>
                <a:lnTo>
                  <a:pt x="628" y="30"/>
                </a:lnTo>
                <a:lnTo>
                  <a:pt x="630" y="30"/>
                </a:lnTo>
                <a:lnTo>
                  <a:pt x="657" y="30"/>
                </a:lnTo>
                <a:lnTo>
                  <a:pt x="659" y="30"/>
                </a:lnTo>
                <a:lnTo>
                  <a:pt x="660" y="32"/>
                </a:lnTo>
                <a:lnTo>
                  <a:pt x="661" y="33"/>
                </a:lnTo>
                <a:lnTo>
                  <a:pt x="661" y="35"/>
                </a:lnTo>
                <a:lnTo>
                  <a:pt x="661" y="36"/>
                </a:lnTo>
                <a:lnTo>
                  <a:pt x="660" y="37"/>
                </a:lnTo>
                <a:lnTo>
                  <a:pt x="659" y="39"/>
                </a:lnTo>
                <a:lnTo>
                  <a:pt x="657" y="39"/>
                </a:lnTo>
                <a:close/>
                <a:moveTo>
                  <a:pt x="593" y="39"/>
                </a:moveTo>
                <a:lnTo>
                  <a:pt x="566" y="39"/>
                </a:lnTo>
                <a:lnTo>
                  <a:pt x="564" y="39"/>
                </a:lnTo>
                <a:lnTo>
                  <a:pt x="563" y="37"/>
                </a:lnTo>
                <a:lnTo>
                  <a:pt x="563" y="36"/>
                </a:lnTo>
                <a:lnTo>
                  <a:pt x="561" y="35"/>
                </a:lnTo>
                <a:lnTo>
                  <a:pt x="563" y="33"/>
                </a:lnTo>
                <a:lnTo>
                  <a:pt x="563" y="32"/>
                </a:lnTo>
                <a:lnTo>
                  <a:pt x="564" y="30"/>
                </a:lnTo>
                <a:lnTo>
                  <a:pt x="566" y="30"/>
                </a:lnTo>
                <a:lnTo>
                  <a:pt x="593" y="30"/>
                </a:lnTo>
                <a:lnTo>
                  <a:pt x="595" y="30"/>
                </a:lnTo>
                <a:lnTo>
                  <a:pt x="596" y="32"/>
                </a:lnTo>
                <a:lnTo>
                  <a:pt x="598" y="33"/>
                </a:lnTo>
                <a:lnTo>
                  <a:pt x="598" y="35"/>
                </a:lnTo>
                <a:lnTo>
                  <a:pt x="598" y="36"/>
                </a:lnTo>
                <a:lnTo>
                  <a:pt x="596" y="37"/>
                </a:lnTo>
                <a:lnTo>
                  <a:pt x="595" y="39"/>
                </a:lnTo>
                <a:lnTo>
                  <a:pt x="593" y="39"/>
                </a:lnTo>
                <a:close/>
                <a:moveTo>
                  <a:pt x="529" y="39"/>
                </a:moveTo>
                <a:lnTo>
                  <a:pt x="503" y="39"/>
                </a:lnTo>
                <a:lnTo>
                  <a:pt x="500" y="39"/>
                </a:lnTo>
                <a:lnTo>
                  <a:pt x="499" y="37"/>
                </a:lnTo>
                <a:lnTo>
                  <a:pt x="499" y="36"/>
                </a:lnTo>
                <a:lnTo>
                  <a:pt x="499" y="35"/>
                </a:lnTo>
                <a:lnTo>
                  <a:pt x="499" y="33"/>
                </a:lnTo>
                <a:lnTo>
                  <a:pt x="499" y="32"/>
                </a:lnTo>
                <a:lnTo>
                  <a:pt x="500" y="30"/>
                </a:lnTo>
                <a:lnTo>
                  <a:pt x="503" y="30"/>
                </a:lnTo>
                <a:lnTo>
                  <a:pt x="529" y="30"/>
                </a:lnTo>
                <a:lnTo>
                  <a:pt x="532" y="30"/>
                </a:lnTo>
                <a:lnTo>
                  <a:pt x="534" y="32"/>
                </a:lnTo>
                <a:lnTo>
                  <a:pt x="534" y="33"/>
                </a:lnTo>
                <a:lnTo>
                  <a:pt x="535" y="35"/>
                </a:lnTo>
                <a:lnTo>
                  <a:pt x="534" y="36"/>
                </a:lnTo>
                <a:lnTo>
                  <a:pt x="534" y="37"/>
                </a:lnTo>
                <a:lnTo>
                  <a:pt x="532" y="39"/>
                </a:lnTo>
                <a:lnTo>
                  <a:pt x="529" y="39"/>
                </a:lnTo>
                <a:close/>
                <a:moveTo>
                  <a:pt x="467" y="39"/>
                </a:moveTo>
                <a:lnTo>
                  <a:pt x="439" y="39"/>
                </a:lnTo>
                <a:lnTo>
                  <a:pt x="438" y="39"/>
                </a:lnTo>
                <a:lnTo>
                  <a:pt x="436" y="37"/>
                </a:lnTo>
                <a:lnTo>
                  <a:pt x="435" y="36"/>
                </a:lnTo>
                <a:lnTo>
                  <a:pt x="435" y="35"/>
                </a:lnTo>
                <a:lnTo>
                  <a:pt x="435" y="33"/>
                </a:lnTo>
                <a:lnTo>
                  <a:pt x="436" y="32"/>
                </a:lnTo>
                <a:lnTo>
                  <a:pt x="438" y="30"/>
                </a:lnTo>
                <a:lnTo>
                  <a:pt x="439" y="30"/>
                </a:lnTo>
                <a:lnTo>
                  <a:pt x="467" y="30"/>
                </a:lnTo>
                <a:lnTo>
                  <a:pt x="468" y="30"/>
                </a:lnTo>
                <a:lnTo>
                  <a:pt x="470" y="32"/>
                </a:lnTo>
                <a:lnTo>
                  <a:pt x="471" y="33"/>
                </a:lnTo>
                <a:lnTo>
                  <a:pt x="471" y="35"/>
                </a:lnTo>
                <a:lnTo>
                  <a:pt x="471" y="36"/>
                </a:lnTo>
                <a:lnTo>
                  <a:pt x="470" y="37"/>
                </a:lnTo>
                <a:lnTo>
                  <a:pt x="468" y="39"/>
                </a:lnTo>
                <a:lnTo>
                  <a:pt x="467" y="39"/>
                </a:lnTo>
                <a:close/>
                <a:moveTo>
                  <a:pt x="403" y="39"/>
                </a:moveTo>
                <a:lnTo>
                  <a:pt x="375" y="39"/>
                </a:lnTo>
                <a:lnTo>
                  <a:pt x="374" y="39"/>
                </a:lnTo>
                <a:lnTo>
                  <a:pt x="372" y="37"/>
                </a:lnTo>
                <a:lnTo>
                  <a:pt x="371" y="36"/>
                </a:lnTo>
                <a:lnTo>
                  <a:pt x="371" y="35"/>
                </a:lnTo>
                <a:lnTo>
                  <a:pt x="371" y="33"/>
                </a:lnTo>
                <a:lnTo>
                  <a:pt x="372" y="32"/>
                </a:lnTo>
                <a:lnTo>
                  <a:pt x="374" y="30"/>
                </a:lnTo>
                <a:lnTo>
                  <a:pt x="375" y="30"/>
                </a:lnTo>
                <a:lnTo>
                  <a:pt x="403" y="30"/>
                </a:lnTo>
                <a:lnTo>
                  <a:pt x="404" y="30"/>
                </a:lnTo>
                <a:lnTo>
                  <a:pt x="406" y="32"/>
                </a:lnTo>
                <a:lnTo>
                  <a:pt x="407" y="33"/>
                </a:lnTo>
                <a:lnTo>
                  <a:pt x="407" y="35"/>
                </a:lnTo>
                <a:lnTo>
                  <a:pt x="407" y="36"/>
                </a:lnTo>
                <a:lnTo>
                  <a:pt x="406" y="37"/>
                </a:lnTo>
                <a:lnTo>
                  <a:pt x="404" y="39"/>
                </a:lnTo>
                <a:lnTo>
                  <a:pt x="403" y="39"/>
                </a:lnTo>
                <a:close/>
                <a:moveTo>
                  <a:pt x="339" y="39"/>
                </a:moveTo>
                <a:lnTo>
                  <a:pt x="311" y="39"/>
                </a:lnTo>
                <a:lnTo>
                  <a:pt x="310" y="39"/>
                </a:lnTo>
                <a:lnTo>
                  <a:pt x="308" y="37"/>
                </a:lnTo>
                <a:lnTo>
                  <a:pt x="308" y="36"/>
                </a:lnTo>
                <a:lnTo>
                  <a:pt x="307" y="35"/>
                </a:lnTo>
                <a:lnTo>
                  <a:pt x="308" y="33"/>
                </a:lnTo>
                <a:lnTo>
                  <a:pt x="308" y="32"/>
                </a:lnTo>
                <a:lnTo>
                  <a:pt x="310" y="30"/>
                </a:lnTo>
                <a:lnTo>
                  <a:pt x="311" y="30"/>
                </a:lnTo>
                <a:lnTo>
                  <a:pt x="339" y="30"/>
                </a:lnTo>
                <a:lnTo>
                  <a:pt x="340" y="30"/>
                </a:lnTo>
                <a:lnTo>
                  <a:pt x="342" y="32"/>
                </a:lnTo>
                <a:lnTo>
                  <a:pt x="343" y="33"/>
                </a:lnTo>
                <a:lnTo>
                  <a:pt x="343" y="35"/>
                </a:lnTo>
                <a:lnTo>
                  <a:pt x="343" y="36"/>
                </a:lnTo>
                <a:lnTo>
                  <a:pt x="342" y="37"/>
                </a:lnTo>
                <a:lnTo>
                  <a:pt x="340" y="39"/>
                </a:lnTo>
                <a:lnTo>
                  <a:pt x="339" y="39"/>
                </a:lnTo>
                <a:close/>
                <a:moveTo>
                  <a:pt x="275" y="39"/>
                </a:moveTo>
                <a:lnTo>
                  <a:pt x="249" y="39"/>
                </a:lnTo>
                <a:lnTo>
                  <a:pt x="246" y="39"/>
                </a:lnTo>
                <a:lnTo>
                  <a:pt x="244" y="37"/>
                </a:lnTo>
                <a:lnTo>
                  <a:pt x="244" y="36"/>
                </a:lnTo>
                <a:lnTo>
                  <a:pt x="244" y="35"/>
                </a:lnTo>
                <a:lnTo>
                  <a:pt x="244" y="33"/>
                </a:lnTo>
                <a:lnTo>
                  <a:pt x="244" y="32"/>
                </a:lnTo>
                <a:lnTo>
                  <a:pt x="246" y="30"/>
                </a:lnTo>
                <a:lnTo>
                  <a:pt x="249" y="30"/>
                </a:lnTo>
                <a:lnTo>
                  <a:pt x="275" y="30"/>
                </a:lnTo>
                <a:lnTo>
                  <a:pt x="278" y="30"/>
                </a:lnTo>
                <a:lnTo>
                  <a:pt x="279" y="32"/>
                </a:lnTo>
                <a:lnTo>
                  <a:pt x="279" y="33"/>
                </a:lnTo>
                <a:lnTo>
                  <a:pt x="281" y="35"/>
                </a:lnTo>
                <a:lnTo>
                  <a:pt x="279" y="36"/>
                </a:lnTo>
                <a:lnTo>
                  <a:pt x="279" y="37"/>
                </a:lnTo>
                <a:lnTo>
                  <a:pt x="278" y="39"/>
                </a:lnTo>
                <a:lnTo>
                  <a:pt x="275" y="39"/>
                </a:lnTo>
                <a:close/>
                <a:moveTo>
                  <a:pt x="212" y="39"/>
                </a:moveTo>
                <a:lnTo>
                  <a:pt x="185" y="39"/>
                </a:lnTo>
                <a:lnTo>
                  <a:pt x="183" y="39"/>
                </a:lnTo>
                <a:lnTo>
                  <a:pt x="182" y="37"/>
                </a:lnTo>
                <a:lnTo>
                  <a:pt x="180" y="36"/>
                </a:lnTo>
                <a:lnTo>
                  <a:pt x="180" y="35"/>
                </a:lnTo>
                <a:lnTo>
                  <a:pt x="180" y="33"/>
                </a:lnTo>
                <a:lnTo>
                  <a:pt x="182" y="32"/>
                </a:lnTo>
                <a:lnTo>
                  <a:pt x="183" y="30"/>
                </a:lnTo>
                <a:lnTo>
                  <a:pt x="185" y="30"/>
                </a:lnTo>
                <a:lnTo>
                  <a:pt x="212" y="30"/>
                </a:lnTo>
                <a:lnTo>
                  <a:pt x="214" y="30"/>
                </a:lnTo>
                <a:lnTo>
                  <a:pt x="215" y="32"/>
                </a:lnTo>
                <a:lnTo>
                  <a:pt x="217" y="33"/>
                </a:lnTo>
                <a:lnTo>
                  <a:pt x="217" y="35"/>
                </a:lnTo>
                <a:lnTo>
                  <a:pt x="217" y="36"/>
                </a:lnTo>
                <a:lnTo>
                  <a:pt x="215" y="37"/>
                </a:lnTo>
                <a:lnTo>
                  <a:pt x="214" y="39"/>
                </a:lnTo>
                <a:lnTo>
                  <a:pt x="212" y="39"/>
                </a:lnTo>
                <a:close/>
                <a:moveTo>
                  <a:pt x="148" y="39"/>
                </a:moveTo>
                <a:lnTo>
                  <a:pt x="121" y="39"/>
                </a:lnTo>
                <a:lnTo>
                  <a:pt x="119" y="39"/>
                </a:lnTo>
                <a:lnTo>
                  <a:pt x="118" y="37"/>
                </a:lnTo>
                <a:lnTo>
                  <a:pt x="117" y="36"/>
                </a:lnTo>
                <a:lnTo>
                  <a:pt x="117" y="35"/>
                </a:lnTo>
                <a:lnTo>
                  <a:pt x="117" y="33"/>
                </a:lnTo>
                <a:lnTo>
                  <a:pt x="118" y="32"/>
                </a:lnTo>
                <a:lnTo>
                  <a:pt x="119" y="30"/>
                </a:lnTo>
                <a:lnTo>
                  <a:pt x="121" y="30"/>
                </a:lnTo>
                <a:lnTo>
                  <a:pt x="148" y="30"/>
                </a:lnTo>
                <a:lnTo>
                  <a:pt x="150" y="30"/>
                </a:lnTo>
                <a:lnTo>
                  <a:pt x="151" y="32"/>
                </a:lnTo>
                <a:lnTo>
                  <a:pt x="153" y="33"/>
                </a:lnTo>
                <a:lnTo>
                  <a:pt x="153" y="35"/>
                </a:lnTo>
                <a:lnTo>
                  <a:pt x="153" y="36"/>
                </a:lnTo>
                <a:lnTo>
                  <a:pt x="151" y="37"/>
                </a:lnTo>
                <a:lnTo>
                  <a:pt x="150" y="39"/>
                </a:lnTo>
                <a:lnTo>
                  <a:pt x="148" y="39"/>
                </a:lnTo>
                <a:close/>
                <a:moveTo>
                  <a:pt x="85" y="39"/>
                </a:moveTo>
                <a:lnTo>
                  <a:pt x="57" y="39"/>
                </a:lnTo>
                <a:lnTo>
                  <a:pt x="55" y="39"/>
                </a:lnTo>
                <a:lnTo>
                  <a:pt x="54" y="37"/>
                </a:lnTo>
                <a:lnTo>
                  <a:pt x="54" y="36"/>
                </a:lnTo>
                <a:lnTo>
                  <a:pt x="53" y="35"/>
                </a:lnTo>
                <a:lnTo>
                  <a:pt x="54" y="33"/>
                </a:lnTo>
                <a:lnTo>
                  <a:pt x="54" y="32"/>
                </a:lnTo>
                <a:lnTo>
                  <a:pt x="55" y="30"/>
                </a:lnTo>
                <a:lnTo>
                  <a:pt x="57" y="30"/>
                </a:lnTo>
                <a:lnTo>
                  <a:pt x="85" y="30"/>
                </a:lnTo>
                <a:lnTo>
                  <a:pt x="86" y="30"/>
                </a:lnTo>
                <a:lnTo>
                  <a:pt x="87" y="32"/>
                </a:lnTo>
                <a:lnTo>
                  <a:pt x="89" y="33"/>
                </a:lnTo>
                <a:lnTo>
                  <a:pt x="89" y="35"/>
                </a:lnTo>
                <a:lnTo>
                  <a:pt x="89" y="36"/>
                </a:lnTo>
                <a:lnTo>
                  <a:pt x="87" y="37"/>
                </a:lnTo>
                <a:lnTo>
                  <a:pt x="86" y="39"/>
                </a:lnTo>
                <a:lnTo>
                  <a:pt x="85" y="39"/>
                </a:lnTo>
                <a:close/>
                <a:moveTo>
                  <a:pt x="21" y="39"/>
                </a:moveTo>
                <a:lnTo>
                  <a:pt x="6" y="39"/>
                </a:lnTo>
                <a:lnTo>
                  <a:pt x="3" y="39"/>
                </a:lnTo>
                <a:lnTo>
                  <a:pt x="2" y="37"/>
                </a:lnTo>
                <a:lnTo>
                  <a:pt x="2" y="36"/>
                </a:lnTo>
                <a:lnTo>
                  <a:pt x="0" y="35"/>
                </a:lnTo>
                <a:lnTo>
                  <a:pt x="2" y="33"/>
                </a:lnTo>
                <a:lnTo>
                  <a:pt x="2" y="32"/>
                </a:lnTo>
                <a:lnTo>
                  <a:pt x="3" y="30"/>
                </a:lnTo>
                <a:lnTo>
                  <a:pt x="6" y="30"/>
                </a:lnTo>
                <a:lnTo>
                  <a:pt x="21" y="30"/>
                </a:lnTo>
                <a:lnTo>
                  <a:pt x="24" y="30"/>
                </a:lnTo>
                <a:lnTo>
                  <a:pt x="25" y="32"/>
                </a:lnTo>
                <a:lnTo>
                  <a:pt x="25" y="33"/>
                </a:lnTo>
                <a:lnTo>
                  <a:pt x="26" y="35"/>
                </a:lnTo>
                <a:lnTo>
                  <a:pt x="25" y="36"/>
                </a:lnTo>
                <a:lnTo>
                  <a:pt x="25" y="37"/>
                </a:lnTo>
                <a:lnTo>
                  <a:pt x="24" y="39"/>
                </a:lnTo>
                <a:lnTo>
                  <a:pt x="21" y="39"/>
                </a:lnTo>
                <a:close/>
                <a:moveTo>
                  <a:pt x="1292" y="0"/>
                </a:moveTo>
                <a:lnTo>
                  <a:pt x="1329" y="35"/>
                </a:lnTo>
                <a:lnTo>
                  <a:pt x="1292" y="69"/>
                </a:lnTo>
                <a:lnTo>
                  <a:pt x="1256" y="35"/>
                </a:lnTo>
                <a:lnTo>
                  <a:pt x="1292" y="0"/>
                </a:lnTo>
                <a:close/>
              </a:path>
            </a:pathLst>
          </a:custGeom>
          <a:solidFill>
            <a:srgbClr val="000000"/>
          </a:solidFill>
          <a:ln w="15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3329" name="Rectangle 118"/>
          <p:cNvSpPr>
            <a:spLocks noChangeArrowheads="1"/>
          </p:cNvSpPr>
          <p:nvPr/>
        </p:nvSpPr>
        <p:spPr bwMode="auto">
          <a:xfrm>
            <a:off x="4629150" y="3602038"/>
            <a:ext cx="660400" cy="42386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3330" name="Rectangle 119"/>
          <p:cNvSpPr>
            <a:spLocks noChangeArrowheads="1"/>
          </p:cNvSpPr>
          <p:nvPr/>
        </p:nvSpPr>
        <p:spPr bwMode="auto">
          <a:xfrm>
            <a:off x="4630738" y="3730625"/>
            <a:ext cx="107950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  </a:t>
            </a:r>
            <a:endParaRPr lang="cs-CZ"/>
          </a:p>
        </p:txBody>
      </p:sp>
      <p:sp>
        <p:nvSpPr>
          <p:cNvPr id="393331" name="Rectangle 120"/>
          <p:cNvSpPr>
            <a:spLocks noChangeArrowheads="1"/>
          </p:cNvSpPr>
          <p:nvPr/>
        </p:nvSpPr>
        <p:spPr bwMode="auto">
          <a:xfrm>
            <a:off x="4746625" y="3690938"/>
            <a:ext cx="16827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  <a:latin typeface="Arial Black" pitchFamily="34" charset="0"/>
              </a:rPr>
              <a:t>D</a:t>
            </a:r>
            <a:endParaRPr lang="cs-CZ"/>
          </a:p>
        </p:txBody>
      </p:sp>
      <p:sp>
        <p:nvSpPr>
          <p:cNvPr id="393332" name="Rectangle 121"/>
          <p:cNvSpPr>
            <a:spLocks noChangeArrowheads="1"/>
          </p:cNvSpPr>
          <p:nvPr/>
        </p:nvSpPr>
        <p:spPr bwMode="auto">
          <a:xfrm>
            <a:off x="4929188" y="3690938"/>
            <a:ext cx="71437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  <a:latin typeface="Arial Black" pitchFamily="34" charset="0"/>
              </a:rPr>
              <a:t> </a:t>
            </a:r>
            <a:endParaRPr lang="cs-CZ"/>
          </a:p>
        </p:txBody>
      </p:sp>
      <p:sp>
        <p:nvSpPr>
          <p:cNvPr id="393333" name="Rectangle 122"/>
          <p:cNvSpPr>
            <a:spLocks noChangeArrowheads="1"/>
          </p:cNvSpPr>
          <p:nvPr/>
        </p:nvSpPr>
        <p:spPr bwMode="auto">
          <a:xfrm>
            <a:off x="5289550" y="3005138"/>
            <a:ext cx="500063" cy="298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3334" name="Rectangle 123"/>
          <p:cNvSpPr>
            <a:spLocks noChangeArrowheads="1"/>
          </p:cNvSpPr>
          <p:nvPr/>
        </p:nvSpPr>
        <p:spPr bwMode="auto">
          <a:xfrm>
            <a:off x="5291138" y="3100388"/>
            <a:ext cx="10795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  </a:t>
            </a:r>
            <a:endParaRPr lang="cs-CZ"/>
          </a:p>
        </p:txBody>
      </p:sp>
      <p:sp>
        <p:nvSpPr>
          <p:cNvPr id="393335" name="Rectangle 124"/>
          <p:cNvSpPr>
            <a:spLocks noChangeArrowheads="1"/>
          </p:cNvSpPr>
          <p:nvPr/>
        </p:nvSpPr>
        <p:spPr bwMode="auto">
          <a:xfrm>
            <a:off x="5407025" y="3060700"/>
            <a:ext cx="155575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  <a:latin typeface="Arial Black" pitchFamily="34" charset="0"/>
              </a:rPr>
              <a:t>E</a:t>
            </a:r>
            <a:endParaRPr lang="cs-CZ"/>
          </a:p>
        </p:txBody>
      </p:sp>
      <p:sp>
        <p:nvSpPr>
          <p:cNvPr id="393336" name="Rectangle 125"/>
          <p:cNvSpPr>
            <a:spLocks noChangeArrowheads="1"/>
          </p:cNvSpPr>
          <p:nvPr/>
        </p:nvSpPr>
        <p:spPr bwMode="auto">
          <a:xfrm>
            <a:off x="5575300" y="3060700"/>
            <a:ext cx="71438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  <a:latin typeface="Arial Black" pitchFamily="34" charset="0"/>
              </a:rPr>
              <a:t> </a:t>
            </a:r>
            <a:endParaRPr lang="cs-CZ"/>
          </a:p>
        </p:txBody>
      </p:sp>
      <p:sp>
        <p:nvSpPr>
          <p:cNvPr id="393337" name="Rectangle 126"/>
          <p:cNvSpPr>
            <a:spLocks noChangeArrowheads="1"/>
          </p:cNvSpPr>
          <p:nvPr/>
        </p:nvSpPr>
        <p:spPr bwMode="auto">
          <a:xfrm>
            <a:off x="4629150" y="4791075"/>
            <a:ext cx="407988" cy="2968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3338" name="Rectangle 127"/>
          <p:cNvSpPr>
            <a:spLocks noChangeArrowheads="1"/>
          </p:cNvSpPr>
          <p:nvPr/>
        </p:nvSpPr>
        <p:spPr bwMode="auto">
          <a:xfrm>
            <a:off x="4699000" y="4824413"/>
            <a:ext cx="25082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  <a:latin typeface="Arial Black" pitchFamily="34" charset="0"/>
              </a:rPr>
              <a:t> H</a:t>
            </a:r>
            <a:endParaRPr lang="cs-CZ"/>
          </a:p>
        </p:txBody>
      </p:sp>
      <p:sp>
        <p:nvSpPr>
          <p:cNvPr id="393339" name="Rectangle 128"/>
          <p:cNvSpPr>
            <a:spLocks noChangeArrowheads="1"/>
          </p:cNvSpPr>
          <p:nvPr/>
        </p:nvSpPr>
        <p:spPr bwMode="auto">
          <a:xfrm>
            <a:off x="4970463" y="4824413"/>
            <a:ext cx="71437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  <a:latin typeface="Arial Black" pitchFamily="34" charset="0"/>
              </a:rPr>
              <a:t> </a:t>
            </a:r>
            <a:endParaRPr lang="cs-CZ"/>
          </a:p>
        </p:txBody>
      </p:sp>
      <p:sp>
        <p:nvSpPr>
          <p:cNvPr id="393340" name="Rectangle 129"/>
          <p:cNvSpPr>
            <a:spLocks noChangeArrowheads="1"/>
          </p:cNvSpPr>
          <p:nvPr/>
        </p:nvSpPr>
        <p:spPr bwMode="auto">
          <a:xfrm>
            <a:off x="5922963" y="2924175"/>
            <a:ext cx="9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500" b="1">
                <a:solidFill>
                  <a:srgbClr val="000000"/>
                </a:solidFill>
              </a:rPr>
              <a:t>  </a:t>
            </a:r>
            <a:endParaRPr lang="cs-CZ"/>
          </a:p>
        </p:txBody>
      </p:sp>
      <p:sp>
        <p:nvSpPr>
          <p:cNvPr id="393341" name="Rectangle 130"/>
          <p:cNvSpPr>
            <a:spLocks noChangeArrowheads="1"/>
          </p:cNvSpPr>
          <p:nvPr/>
        </p:nvSpPr>
        <p:spPr bwMode="auto">
          <a:xfrm>
            <a:off x="6024563" y="2882900"/>
            <a:ext cx="603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9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342" name="Rectangle 131"/>
          <p:cNvSpPr>
            <a:spLocks noChangeArrowheads="1"/>
          </p:cNvSpPr>
          <p:nvPr/>
        </p:nvSpPr>
        <p:spPr bwMode="auto">
          <a:xfrm>
            <a:off x="5940425" y="2882900"/>
            <a:ext cx="18002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cs-CZ" sz="1500" b="1">
                <a:solidFill>
                  <a:srgbClr val="000000"/>
                </a:solidFill>
              </a:rPr>
              <a:t>N</a:t>
            </a:r>
            <a:r>
              <a:rPr lang="en-US" sz="1500" b="1">
                <a:solidFill>
                  <a:srgbClr val="000000"/>
                </a:solidFill>
              </a:rPr>
              <a:t>AB</a:t>
            </a:r>
            <a:r>
              <a:rPr lang="cs-CZ" sz="1500" b="1">
                <a:solidFill>
                  <a:srgbClr val="000000"/>
                </a:solidFill>
              </a:rPr>
              <a:t>Í</a:t>
            </a:r>
            <a:r>
              <a:rPr lang="en-US" sz="1500" b="1">
                <a:solidFill>
                  <a:srgbClr val="000000"/>
                </a:solidFill>
              </a:rPr>
              <a:t>DKA</a:t>
            </a:r>
            <a:r>
              <a:rPr lang="cs-CZ" sz="1500" b="1">
                <a:solidFill>
                  <a:srgbClr val="000000"/>
                </a:solidFill>
              </a:rPr>
              <a:t> ZAPŮJČITELNÝCH       FONDŮ</a:t>
            </a:r>
            <a:endParaRPr lang="cs-CZ" sz="1500" b="1"/>
          </a:p>
        </p:txBody>
      </p:sp>
      <p:sp>
        <p:nvSpPr>
          <p:cNvPr id="393343" name="Rectangle 138"/>
          <p:cNvSpPr>
            <a:spLocks noChangeArrowheads="1"/>
          </p:cNvSpPr>
          <p:nvPr/>
        </p:nvSpPr>
        <p:spPr bwMode="auto">
          <a:xfrm>
            <a:off x="7116763" y="3321050"/>
            <a:ext cx="603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9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344" name="Rectangle 140"/>
          <p:cNvSpPr>
            <a:spLocks noChangeArrowheads="1"/>
          </p:cNvSpPr>
          <p:nvPr/>
        </p:nvSpPr>
        <p:spPr bwMode="auto">
          <a:xfrm>
            <a:off x="6073775" y="4999038"/>
            <a:ext cx="16398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>
                <a:solidFill>
                  <a:srgbClr val="000000"/>
                </a:solidFill>
              </a:rPr>
              <a:t>   P</a:t>
            </a:r>
            <a:r>
              <a:rPr lang="cs-CZ" sz="1500" b="1">
                <a:solidFill>
                  <a:srgbClr val="000000"/>
                </a:solidFill>
              </a:rPr>
              <a:t>OPTÁVKA         </a:t>
            </a:r>
            <a:endParaRPr lang="cs-CZ"/>
          </a:p>
        </p:txBody>
      </p:sp>
      <p:sp>
        <p:nvSpPr>
          <p:cNvPr id="393345" name="Rectangle 141"/>
          <p:cNvSpPr>
            <a:spLocks noChangeArrowheads="1"/>
          </p:cNvSpPr>
          <p:nvPr/>
        </p:nvSpPr>
        <p:spPr bwMode="auto">
          <a:xfrm>
            <a:off x="5732463" y="5216525"/>
            <a:ext cx="212883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500" b="1">
                <a:solidFill>
                  <a:srgbClr val="000000"/>
                </a:solidFill>
              </a:rPr>
              <a:t>PO ZAPŮJČITELNÝCH </a:t>
            </a:r>
            <a:endParaRPr lang="cs-CZ"/>
          </a:p>
        </p:txBody>
      </p:sp>
      <p:sp>
        <p:nvSpPr>
          <p:cNvPr id="393346" name="Rectangle 142"/>
          <p:cNvSpPr>
            <a:spLocks noChangeArrowheads="1"/>
          </p:cNvSpPr>
          <p:nvPr/>
        </p:nvSpPr>
        <p:spPr bwMode="auto">
          <a:xfrm>
            <a:off x="6300788" y="5435600"/>
            <a:ext cx="1079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cs-CZ" sz="1500" b="1">
                <a:solidFill>
                  <a:srgbClr val="000000"/>
                </a:solidFill>
              </a:rPr>
              <a:t>FONDECH</a:t>
            </a:r>
            <a:endParaRPr lang="cs-CZ"/>
          </a:p>
        </p:txBody>
      </p:sp>
      <p:sp>
        <p:nvSpPr>
          <p:cNvPr id="393347" name="Rectangle 143"/>
          <p:cNvSpPr>
            <a:spLocks noChangeArrowheads="1"/>
          </p:cNvSpPr>
          <p:nvPr/>
        </p:nvSpPr>
        <p:spPr bwMode="auto">
          <a:xfrm>
            <a:off x="7037388" y="5394325"/>
            <a:ext cx="603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900" b="1">
                <a:solidFill>
                  <a:srgbClr val="000000"/>
                </a:solidFill>
              </a:rPr>
              <a:t> </a:t>
            </a:r>
            <a:endParaRPr lang="cs-CZ"/>
          </a:p>
        </p:txBody>
      </p:sp>
      <p:sp>
        <p:nvSpPr>
          <p:cNvPr id="393348" name="Rectangle 144"/>
          <p:cNvSpPr>
            <a:spLocks noChangeArrowheads="1"/>
          </p:cNvSpPr>
          <p:nvPr/>
        </p:nvSpPr>
        <p:spPr bwMode="auto">
          <a:xfrm>
            <a:off x="2816225" y="3005138"/>
            <a:ext cx="658813" cy="4460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3349" name="Rectangle 145"/>
          <p:cNvSpPr>
            <a:spLocks noChangeArrowheads="1"/>
          </p:cNvSpPr>
          <p:nvPr/>
        </p:nvSpPr>
        <p:spPr bwMode="auto">
          <a:xfrm>
            <a:off x="2955925" y="3108325"/>
            <a:ext cx="107950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</a:rPr>
              <a:t>  </a:t>
            </a:r>
            <a:endParaRPr lang="cs-CZ"/>
          </a:p>
        </p:txBody>
      </p:sp>
      <p:sp>
        <p:nvSpPr>
          <p:cNvPr id="393350" name="Rectangle 146"/>
          <p:cNvSpPr>
            <a:spLocks noChangeArrowheads="1"/>
          </p:cNvSpPr>
          <p:nvPr/>
        </p:nvSpPr>
        <p:spPr bwMode="auto">
          <a:xfrm>
            <a:off x="3071813" y="3068638"/>
            <a:ext cx="144462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  <a:latin typeface="Arial Black" pitchFamily="34" charset="0"/>
              </a:rPr>
              <a:t>F</a:t>
            </a:r>
            <a:endParaRPr lang="cs-CZ"/>
          </a:p>
        </p:txBody>
      </p:sp>
      <p:sp>
        <p:nvSpPr>
          <p:cNvPr id="393351" name="Rectangle 147"/>
          <p:cNvSpPr>
            <a:spLocks noChangeArrowheads="1"/>
          </p:cNvSpPr>
          <p:nvPr/>
        </p:nvSpPr>
        <p:spPr bwMode="auto">
          <a:xfrm>
            <a:off x="3228975" y="3068638"/>
            <a:ext cx="71438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  <a:latin typeface="Arial Black" pitchFamily="34" charset="0"/>
              </a:rPr>
              <a:t> </a:t>
            </a:r>
            <a:endParaRPr lang="cs-CZ"/>
          </a:p>
        </p:txBody>
      </p:sp>
      <p:sp>
        <p:nvSpPr>
          <p:cNvPr id="393352" name="Rectangle 148"/>
          <p:cNvSpPr>
            <a:spLocks noChangeArrowheads="1"/>
          </p:cNvSpPr>
          <p:nvPr/>
        </p:nvSpPr>
        <p:spPr bwMode="auto">
          <a:xfrm>
            <a:off x="3475038" y="3621088"/>
            <a:ext cx="547687" cy="40481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393353" name="Rectangle 149"/>
          <p:cNvSpPr>
            <a:spLocks noChangeArrowheads="1"/>
          </p:cNvSpPr>
          <p:nvPr/>
        </p:nvSpPr>
        <p:spPr bwMode="auto">
          <a:xfrm>
            <a:off x="3616325" y="3686175"/>
            <a:ext cx="250825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  <a:latin typeface="Arial Black" pitchFamily="34" charset="0"/>
              </a:rPr>
              <a:t> G</a:t>
            </a:r>
            <a:endParaRPr lang="cs-CZ"/>
          </a:p>
        </p:txBody>
      </p:sp>
      <p:sp>
        <p:nvSpPr>
          <p:cNvPr id="393354" name="Rectangle 150"/>
          <p:cNvSpPr>
            <a:spLocks noChangeArrowheads="1"/>
          </p:cNvSpPr>
          <p:nvPr/>
        </p:nvSpPr>
        <p:spPr bwMode="auto">
          <a:xfrm>
            <a:off x="3889375" y="3686175"/>
            <a:ext cx="71438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cs-CZ" sz="1700" b="1">
                <a:solidFill>
                  <a:srgbClr val="000000"/>
                </a:solidFill>
                <a:latin typeface="Arial Black" pitchFamily="34" charset="0"/>
              </a:rPr>
              <a:t> </a:t>
            </a:r>
            <a:endParaRPr lang="cs-CZ"/>
          </a:p>
        </p:txBody>
      </p:sp>
      <p:sp>
        <p:nvSpPr>
          <p:cNvPr id="393355" name="Line 151"/>
          <p:cNvSpPr>
            <a:spLocks noChangeShapeType="1"/>
          </p:cNvSpPr>
          <p:nvPr/>
        </p:nvSpPr>
        <p:spPr bwMode="auto">
          <a:xfrm>
            <a:off x="2322513" y="4940300"/>
            <a:ext cx="330200" cy="0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5" name="Rectangle 5"/>
          <p:cNvSpPr>
            <a:spLocks noGrp="1" noChangeArrowheads="1"/>
          </p:cNvSpPr>
          <p:nvPr>
            <p:ph type="title"/>
          </p:nvPr>
        </p:nvSpPr>
        <p:spPr>
          <a:xfrm>
            <a:off x="684213" y="208834"/>
            <a:ext cx="7772400" cy="14398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Členění obligací z hlediska časové ohraničenosti jejich životnosti, </a:t>
            </a:r>
            <a:b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</a:b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resp. délky jejich splatnosti</a:t>
            </a:r>
          </a:p>
        </p:txBody>
      </p:sp>
      <p:grpSp>
        <p:nvGrpSpPr>
          <p:cNvPr id="394242" name="Group 72"/>
          <p:cNvGrpSpPr>
            <a:grpSpLocks/>
          </p:cNvGrpSpPr>
          <p:nvPr/>
        </p:nvGrpSpPr>
        <p:grpSpPr bwMode="auto">
          <a:xfrm>
            <a:off x="395536" y="1916832"/>
            <a:ext cx="8352928" cy="4824536"/>
            <a:chOff x="340" y="1344"/>
            <a:chExt cx="5035" cy="2812"/>
          </a:xfrm>
        </p:grpSpPr>
        <p:sp>
          <p:nvSpPr>
            <p:cNvPr id="394243" name="AutoShape 4"/>
            <p:cNvSpPr>
              <a:spLocks noChangeAspect="1" noChangeArrowheads="1" noTextEdit="1"/>
            </p:cNvSpPr>
            <p:nvPr/>
          </p:nvSpPr>
          <p:spPr bwMode="auto">
            <a:xfrm>
              <a:off x="340" y="1344"/>
              <a:ext cx="5035" cy="2812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4244" name="Rectangle 6"/>
            <p:cNvSpPr>
              <a:spLocks noChangeArrowheads="1"/>
            </p:cNvSpPr>
            <p:nvPr/>
          </p:nvSpPr>
          <p:spPr bwMode="auto">
            <a:xfrm>
              <a:off x="612" y="1480"/>
              <a:ext cx="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9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4245" name="Rectangle 7"/>
            <p:cNvSpPr>
              <a:spLocks noChangeArrowheads="1"/>
            </p:cNvSpPr>
            <p:nvPr/>
          </p:nvSpPr>
          <p:spPr bwMode="auto">
            <a:xfrm>
              <a:off x="836" y="2535"/>
              <a:ext cx="1954" cy="58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pic>
          <p:nvPicPr>
            <p:cNvPr id="394246" name="Picture 8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96" y="3574"/>
              <a:ext cx="543" cy="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94247" name="Rectangle 9"/>
            <p:cNvSpPr>
              <a:spLocks noChangeArrowheads="1"/>
            </p:cNvSpPr>
            <p:nvPr/>
          </p:nvSpPr>
          <p:spPr bwMode="auto">
            <a:xfrm>
              <a:off x="836" y="2535"/>
              <a:ext cx="1954" cy="58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4248" name="Rectangle 10"/>
            <p:cNvSpPr>
              <a:spLocks noChangeArrowheads="1"/>
            </p:cNvSpPr>
            <p:nvPr/>
          </p:nvSpPr>
          <p:spPr bwMode="auto">
            <a:xfrm>
              <a:off x="836" y="2535"/>
              <a:ext cx="1954" cy="581"/>
            </a:xfrm>
            <a:prstGeom prst="rect">
              <a:avLst/>
            </a:prstGeom>
            <a:noFill/>
            <a:ln w="222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4249" name="Rectangle 11"/>
            <p:cNvSpPr>
              <a:spLocks noChangeArrowheads="1"/>
            </p:cNvSpPr>
            <p:nvPr/>
          </p:nvSpPr>
          <p:spPr bwMode="auto">
            <a:xfrm>
              <a:off x="1052" y="2592"/>
              <a:ext cx="127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200" b="1">
                  <a:solidFill>
                    <a:srgbClr val="000000"/>
                  </a:solidFill>
                </a:rPr>
                <a:t>Č</a:t>
              </a:r>
              <a:endParaRPr lang="cs-CZ"/>
            </a:p>
          </p:txBody>
        </p:sp>
        <p:sp>
          <p:nvSpPr>
            <p:cNvPr id="394250" name="Rectangle 12"/>
            <p:cNvSpPr>
              <a:spLocks noChangeArrowheads="1"/>
            </p:cNvSpPr>
            <p:nvPr/>
          </p:nvSpPr>
          <p:spPr bwMode="auto">
            <a:xfrm>
              <a:off x="1174" y="2628"/>
              <a:ext cx="157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ASOVĚ OHRANIČENÉ</a:t>
              </a:r>
              <a:endParaRPr lang="cs-CZ"/>
            </a:p>
          </p:txBody>
        </p:sp>
        <p:sp>
          <p:nvSpPr>
            <p:cNvPr id="394251" name="Rectangle 15"/>
            <p:cNvSpPr>
              <a:spLocks noChangeArrowheads="1"/>
            </p:cNvSpPr>
            <p:nvPr/>
          </p:nvSpPr>
          <p:spPr bwMode="auto">
            <a:xfrm>
              <a:off x="1020" y="2837"/>
              <a:ext cx="77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/SPLATNÉ/</a:t>
              </a:r>
              <a:endParaRPr lang="cs-CZ"/>
            </a:p>
          </p:txBody>
        </p:sp>
        <p:sp>
          <p:nvSpPr>
            <p:cNvPr id="394252" name="Rectangle 17"/>
            <p:cNvSpPr>
              <a:spLocks noChangeArrowheads="1"/>
            </p:cNvSpPr>
            <p:nvPr/>
          </p:nvSpPr>
          <p:spPr bwMode="auto">
            <a:xfrm>
              <a:off x="1793" y="2837"/>
              <a:ext cx="8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 OBLIGACE</a:t>
              </a:r>
              <a:endParaRPr lang="cs-CZ"/>
            </a:p>
          </p:txBody>
        </p:sp>
        <p:sp>
          <p:nvSpPr>
            <p:cNvPr id="394253" name="Rectangle 18"/>
            <p:cNvSpPr>
              <a:spLocks noChangeArrowheads="1"/>
            </p:cNvSpPr>
            <p:nvPr/>
          </p:nvSpPr>
          <p:spPr bwMode="auto">
            <a:xfrm>
              <a:off x="2541" y="2801"/>
              <a:ext cx="4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2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4254" name="Rectangle 19"/>
            <p:cNvSpPr>
              <a:spLocks noChangeArrowheads="1"/>
            </p:cNvSpPr>
            <p:nvPr/>
          </p:nvSpPr>
          <p:spPr bwMode="auto">
            <a:xfrm>
              <a:off x="932" y="3007"/>
              <a:ext cx="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9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4255" name="Rectangle 20"/>
            <p:cNvSpPr>
              <a:spLocks noChangeArrowheads="1"/>
            </p:cNvSpPr>
            <p:nvPr/>
          </p:nvSpPr>
          <p:spPr bwMode="auto">
            <a:xfrm>
              <a:off x="3116" y="2535"/>
              <a:ext cx="1954" cy="58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pic>
          <p:nvPicPr>
            <p:cNvPr id="394256" name="Picture 2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96" y="3574"/>
              <a:ext cx="543" cy="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94257" name="Rectangle 22"/>
            <p:cNvSpPr>
              <a:spLocks noChangeArrowheads="1"/>
            </p:cNvSpPr>
            <p:nvPr/>
          </p:nvSpPr>
          <p:spPr bwMode="auto">
            <a:xfrm>
              <a:off x="3116" y="2535"/>
              <a:ext cx="1954" cy="58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4258" name="Rectangle 23"/>
            <p:cNvSpPr>
              <a:spLocks noChangeArrowheads="1"/>
            </p:cNvSpPr>
            <p:nvPr/>
          </p:nvSpPr>
          <p:spPr bwMode="auto">
            <a:xfrm>
              <a:off x="3116" y="2535"/>
              <a:ext cx="1954" cy="581"/>
            </a:xfrm>
            <a:prstGeom prst="rect">
              <a:avLst/>
            </a:prstGeom>
            <a:noFill/>
            <a:ln w="222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4259" name="Rectangle 24"/>
            <p:cNvSpPr>
              <a:spLocks noChangeArrowheads="1"/>
            </p:cNvSpPr>
            <p:nvPr/>
          </p:nvSpPr>
          <p:spPr bwMode="auto">
            <a:xfrm>
              <a:off x="3239" y="2592"/>
              <a:ext cx="127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200" b="1">
                  <a:solidFill>
                    <a:srgbClr val="000000"/>
                  </a:solidFill>
                </a:rPr>
                <a:t>Č</a:t>
              </a:r>
              <a:endParaRPr lang="cs-CZ"/>
            </a:p>
          </p:txBody>
        </p:sp>
        <p:sp>
          <p:nvSpPr>
            <p:cNvPr id="394260" name="Rectangle 25"/>
            <p:cNvSpPr>
              <a:spLocks noChangeArrowheads="1"/>
            </p:cNvSpPr>
            <p:nvPr/>
          </p:nvSpPr>
          <p:spPr bwMode="auto">
            <a:xfrm>
              <a:off x="3361" y="2628"/>
              <a:ext cx="172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 dirty="0">
                  <a:solidFill>
                    <a:srgbClr val="000000"/>
                  </a:solidFill>
                </a:rPr>
                <a:t>ASOVĚ NEOHRANIČENÉ</a:t>
              </a:r>
              <a:endParaRPr lang="cs-CZ" dirty="0"/>
            </a:p>
          </p:txBody>
        </p:sp>
        <p:sp>
          <p:nvSpPr>
            <p:cNvPr id="394261" name="Rectangle 26"/>
            <p:cNvSpPr>
              <a:spLocks noChangeArrowheads="1"/>
            </p:cNvSpPr>
            <p:nvPr/>
          </p:nvSpPr>
          <p:spPr bwMode="auto">
            <a:xfrm>
              <a:off x="4948" y="2592"/>
              <a:ext cx="4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2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4262" name="Rectangle 28"/>
            <p:cNvSpPr>
              <a:spLocks noChangeArrowheads="1"/>
            </p:cNvSpPr>
            <p:nvPr/>
          </p:nvSpPr>
          <p:spPr bwMode="auto">
            <a:xfrm>
              <a:off x="3379" y="2841"/>
              <a:ext cx="61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/VĚČNÉ/</a:t>
              </a:r>
              <a:endParaRPr lang="cs-CZ"/>
            </a:p>
          </p:txBody>
        </p:sp>
        <p:sp>
          <p:nvSpPr>
            <p:cNvPr id="394263" name="Rectangle 30"/>
            <p:cNvSpPr>
              <a:spLocks noChangeArrowheads="1"/>
            </p:cNvSpPr>
            <p:nvPr/>
          </p:nvSpPr>
          <p:spPr bwMode="auto">
            <a:xfrm>
              <a:off x="3999" y="2841"/>
              <a:ext cx="81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 OBLIGACE</a:t>
              </a:r>
              <a:endParaRPr lang="cs-CZ"/>
            </a:p>
          </p:txBody>
        </p:sp>
        <p:sp>
          <p:nvSpPr>
            <p:cNvPr id="394264" name="Rectangle 31"/>
            <p:cNvSpPr>
              <a:spLocks noChangeArrowheads="1"/>
            </p:cNvSpPr>
            <p:nvPr/>
          </p:nvSpPr>
          <p:spPr bwMode="auto">
            <a:xfrm>
              <a:off x="4747" y="2832"/>
              <a:ext cx="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9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4265" name="Rectangle 32"/>
            <p:cNvSpPr>
              <a:spLocks noChangeArrowheads="1"/>
            </p:cNvSpPr>
            <p:nvPr/>
          </p:nvSpPr>
          <p:spPr bwMode="auto">
            <a:xfrm>
              <a:off x="2030" y="1488"/>
              <a:ext cx="1737" cy="581"/>
            </a:xfrm>
            <a:prstGeom prst="rect">
              <a:avLst/>
            </a:prstGeom>
            <a:solidFill>
              <a:srgbClr val="FFDE5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pic>
          <p:nvPicPr>
            <p:cNvPr id="394266" name="Picture 3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19" y="3342"/>
              <a:ext cx="543" cy="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94267" name="Rectangle 34"/>
            <p:cNvSpPr>
              <a:spLocks noChangeArrowheads="1"/>
            </p:cNvSpPr>
            <p:nvPr/>
          </p:nvSpPr>
          <p:spPr bwMode="auto">
            <a:xfrm>
              <a:off x="2030" y="1488"/>
              <a:ext cx="1737" cy="581"/>
            </a:xfrm>
            <a:prstGeom prst="rect">
              <a:avLst/>
            </a:prstGeom>
            <a:solidFill>
              <a:srgbClr val="FFDE53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4268" name="Rectangle 35"/>
            <p:cNvSpPr>
              <a:spLocks noChangeArrowheads="1"/>
            </p:cNvSpPr>
            <p:nvPr/>
          </p:nvSpPr>
          <p:spPr bwMode="auto">
            <a:xfrm>
              <a:off x="2030" y="1488"/>
              <a:ext cx="1737" cy="581"/>
            </a:xfrm>
            <a:prstGeom prst="rect">
              <a:avLst/>
            </a:prstGeom>
            <a:noFill/>
            <a:ln w="222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4269" name="Rectangle 36"/>
            <p:cNvSpPr>
              <a:spLocks noChangeArrowheads="1"/>
            </p:cNvSpPr>
            <p:nvPr/>
          </p:nvSpPr>
          <p:spPr bwMode="auto">
            <a:xfrm>
              <a:off x="2411" y="1629"/>
              <a:ext cx="180" cy="2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900" b="1">
                  <a:solidFill>
                    <a:srgbClr val="000000"/>
                  </a:solidFill>
                </a:rPr>
                <a:t>O</a:t>
              </a:r>
              <a:endParaRPr lang="cs-CZ"/>
            </a:p>
          </p:txBody>
        </p:sp>
        <p:sp>
          <p:nvSpPr>
            <p:cNvPr id="394270" name="Rectangle 37"/>
            <p:cNvSpPr>
              <a:spLocks noChangeArrowheads="1"/>
            </p:cNvSpPr>
            <p:nvPr/>
          </p:nvSpPr>
          <p:spPr bwMode="auto">
            <a:xfrm>
              <a:off x="2580" y="1670"/>
              <a:ext cx="850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300" b="1" dirty="0">
                  <a:solidFill>
                    <a:srgbClr val="000000"/>
                  </a:solidFill>
                </a:rPr>
                <a:t>BLIGACE</a:t>
              </a:r>
              <a:endParaRPr lang="cs-CZ" dirty="0"/>
            </a:p>
          </p:txBody>
        </p:sp>
        <p:sp>
          <p:nvSpPr>
            <p:cNvPr id="394271" name="Rectangle 38"/>
            <p:cNvSpPr>
              <a:spLocks noChangeArrowheads="1"/>
            </p:cNvSpPr>
            <p:nvPr/>
          </p:nvSpPr>
          <p:spPr bwMode="auto">
            <a:xfrm>
              <a:off x="3388" y="1629"/>
              <a:ext cx="58" cy="2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9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4272" name="Freeform 39"/>
            <p:cNvSpPr>
              <a:spLocks noEditPoints="1"/>
            </p:cNvSpPr>
            <p:nvPr/>
          </p:nvSpPr>
          <p:spPr bwMode="auto">
            <a:xfrm>
              <a:off x="1705" y="2178"/>
              <a:ext cx="1195" cy="266"/>
            </a:xfrm>
            <a:custGeom>
              <a:avLst/>
              <a:gdLst>
                <a:gd name="T0" fmla="*/ 1195 w 1195"/>
                <a:gd name="T1" fmla="*/ 17 h 261"/>
                <a:gd name="T2" fmla="*/ 61 w 1195"/>
                <a:gd name="T3" fmla="*/ 267 h 261"/>
                <a:gd name="T4" fmla="*/ 58 w 1195"/>
                <a:gd name="T5" fmla="*/ 248 h 261"/>
                <a:gd name="T6" fmla="*/ 1192 w 1195"/>
                <a:gd name="T7" fmla="*/ 0 h 261"/>
                <a:gd name="T8" fmla="*/ 1195 w 1195"/>
                <a:gd name="T9" fmla="*/ 17 h 261"/>
                <a:gd name="T10" fmla="*/ 78 w 1195"/>
                <a:gd name="T11" fmla="*/ 297 h 261"/>
                <a:gd name="T12" fmla="*/ 0 w 1195"/>
                <a:gd name="T13" fmla="*/ 271 h 261"/>
                <a:gd name="T14" fmla="*/ 65 w 1195"/>
                <a:gd name="T15" fmla="*/ 214 h 261"/>
                <a:gd name="T16" fmla="*/ 78 w 1195"/>
                <a:gd name="T17" fmla="*/ 297 h 2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95"/>
                <a:gd name="T28" fmla="*/ 0 h 261"/>
                <a:gd name="T29" fmla="*/ 1195 w 1195"/>
                <a:gd name="T30" fmla="*/ 261 h 26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95" h="261">
                  <a:moveTo>
                    <a:pt x="1195" y="17"/>
                  </a:moveTo>
                  <a:lnTo>
                    <a:pt x="61" y="233"/>
                  </a:lnTo>
                  <a:lnTo>
                    <a:pt x="58" y="218"/>
                  </a:lnTo>
                  <a:lnTo>
                    <a:pt x="1192" y="0"/>
                  </a:lnTo>
                  <a:lnTo>
                    <a:pt x="1195" y="17"/>
                  </a:lnTo>
                  <a:close/>
                  <a:moveTo>
                    <a:pt x="78" y="261"/>
                  </a:moveTo>
                  <a:lnTo>
                    <a:pt x="0" y="236"/>
                  </a:lnTo>
                  <a:lnTo>
                    <a:pt x="65" y="186"/>
                  </a:lnTo>
                  <a:lnTo>
                    <a:pt x="78" y="261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4273" name="Freeform 40"/>
            <p:cNvSpPr>
              <a:spLocks noEditPoints="1"/>
            </p:cNvSpPr>
            <p:nvPr/>
          </p:nvSpPr>
          <p:spPr bwMode="auto">
            <a:xfrm>
              <a:off x="2899" y="2178"/>
              <a:ext cx="1194" cy="266"/>
            </a:xfrm>
            <a:custGeom>
              <a:avLst/>
              <a:gdLst>
                <a:gd name="T0" fmla="*/ 1 w 1194"/>
                <a:gd name="T1" fmla="*/ 0 h 261"/>
                <a:gd name="T2" fmla="*/ 1136 w 1194"/>
                <a:gd name="T3" fmla="*/ 248 h 261"/>
                <a:gd name="T4" fmla="*/ 1135 w 1194"/>
                <a:gd name="T5" fmla="*/ 267 h 261"/>
                <a:gd name="T6" fmla="*/ 0 w 1194"/>
                <a:gd name="T7" fmla="*/ 17 h 261"/>
                <a:gd name="T8" fmla="*/ 1 w 1194"/>
                <a:gd name="T9" fmla="*/ 0 h 261"/>
                <a:gd name="T10" fmla="*/ 1130 w 1194"/>
                <a:gd name="T11" fmla="*/ 214 h 261"/>
                <a:gd name="T12" fmla="*/ 1194 w 1194"/>
                <a:gd name="T13" fmla="*/ 271 h 261"/>
                <a:gd name="T14" fmla="*/ 1117 w 1194"/>
                <a:gd name="T15" fmla="*/ 297 h 261"/>
                <a:gd name="T16" fmla="*/ 1130 w 1194"/>
                <a:gd name="T17" fmla="*/ 214 h 2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94"/>
                <a:gd name="T28" fmla="*/ 0 h 261"/>
                <a:gd name="T29" fmla="*/ 1194 w 1194"/>
                <a:gd name="T30" fmla="*/ 261 h 26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94" h="261">
                  <a:moveTo>
                    <a:pt x="1" y="0"/>
                  </a:moveTo>
                  <a:lnTo>
                    <a:pt x="1136" y="218"/>
                  </a:lnTo>
                  <a:lnTo>
                    <a:pt x="1135" y="233"/>
                  </a:lnTo>
                  <a:lnTo>
                    <a:pt x="0" y="17"/>
                  </a:lnTo>
                  <a:lnTo>
                    <a:pt x="1" y="0"/>
                  </a:lnTo>
                  <a:close/>
                  <a:moveTo>
                    <a:pt x="1130" y="186"/>
                  </a:moveTo>
                  <a:lnTo>
                    <a:pt x="1194" y="236"/>
                  </a:lnTo>
                  <a:lnTo>
                    <a:pt x="1117" y="261"/>
                  </a:lnTo>
                  <a:lnTo>
                    <a:pt x="1130" y="186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4274" name="Rectangle 41"/>
            <p:cNvSpPr>
              <a:spLocks noChangeArrowheads="1"/>
            </p:cNvSpPr>
            <p:nvPr/>
          </p:nvSpPr>
          <p:spPr bwMode="auto">
            <a:xfrm>
              <a:off x="619" y="3521"/>
              <a:ext cx="1303" cy="5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4275" name="Rectangle 43"/>
            <p:cNvSpPr>
              <a:spLocks noChangeArrowheads="1"/>
            </p:cNvSpPr>
            <p:nvPr/>
          </p:nvSpPr>
          <p:spPr bwMode="auto">
            <a:xfrm>
              <a:off x="619" y="3521"/>
              <a:ext cx="1303" cy="5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4276" name="Rectangle 44"/>
            <p:cNvSpPr>
              <a:spLocks noChangeArrowheads="1"/>
            </p:cNvSpPr>
            <p:nvPr/>
          </p:nvSpPr>
          <p:spPr bwMode="auto">
            <a:xfrm>
              <a:off x="619" y="3521"/>
              <a:ext cx="1303" cy="527"/>
            </a:xfrm>
            <a:prstGeom prst="rect">
              <a:avLst/>
            </a:prstGeom>
            <a:noFill/>
            <a:ln w="222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4277" name="Rectangle 45"/>
            <p:cNvSpPr>
              <a:spLocks noChangeArrowheads="1"/>
            </p:cNvSpPr>
            <p:nvPr/>
          </p:nvSpPr>
          <p:spPr bwMode="auto">
            <a:xfrm>
              <a:off x="774" y="3578"/>
              <a:ext cx="137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200" b="1">
                  <a:solidFill>
                    <a:srgbClr val="000000"/>
                  </a:solidFill>
                </a:rPr>
                <a:t>K</a:t>
              </a:r>
              <a:endParaRPr lang="cs-CZ"/>
            </a:p>
          </p:txBody>
        </p:sp>
        <p:sp>
          <p:nvSpPr>
            <p:cNvPr id="394278" name="Rectangle 46"/>
            <p:cNvSpPr>
              <a:spLocks noChangeArrowheads="1"/>
            </p:cNvSpPr>
            <p:nvPr/>
          </p:nvSpPr>
          <p:spPr bwMode="auto">
            <a:xfrm>
              <a:off x="906" y="3613"/>
              <a:ext cx="93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RÁTKODOBÉ</a:t>
              </a:r>
              <a:endParaRPr lang="cs-CZ"/>
            </a:p>
          </p:txBody>
        </p:sp>
        <p:sp>
          <p:nvSpPr>
            <p:cNvPr id="394279" name="Rectangle 47"/>
            <p:cNvSpPr>
              <a:spLocks noChangeArrowheads="1"/>
            </p:cNvSpPr>
            <p:nvPr/>
          </p:nvSpPr>
          <p:spPr bwMode="auto">
            <a:xfrm>
              <a:off x="1770" y="3578"/>
              <a:ext cx="4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2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4280" name="Rectangle 48"/>
            <p:cNvSpPr>
              <a:spLocks noChangeArrowheads="1"/>
            </p:cNvSpPr>
            <p:nvPr/>
          </p:nvSpPr>
          <p:spPr bwMode="auto">
            <a:xfrm>
              <a:off x="915" y="3822"/>
              <a:ext cx="77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OBLIGACE</a:t>
              </a:r>
              <a:endParaRPr lang="cs-CZ"/>
            </a:p>
          </p:txBody>
        </p:sp>
        <p:sp>
          <p:nvSpPr>
            <p:cNvPr id="394281" name="Rectangle 49"/>
            <p:cNvSpPr>
              <a:spLocks noChangeArrowheads="1"/>
            </p:cNvSpPr>
            <p:nvPr/>
          </p:nvSpPr>
          <p:spPr bwMode="auto">
            <a:xfrm>
              <a:off x="1630" y="3790"/>
              <a:ext cx="4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2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4282" name="Rectangle 50"/>
            <p:cNvSpPr>
              <a:spLocks noChangeArrowheads="1"/>
            </p:cNvSpPr>
            <p:nvPr/>
          </p:nvSpPr>
          <p:spPr bwMode="auto">
            <a:xfrm>
              <a:off x="2248" y="3521"/>
              <a:ext cx="1302" cy="5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4283" name="Rectangle 52"/>
            <p:cNvSpPr>
              <a:spLocks noChangeArrowheads="1"/>
            </p:cNvSpPr>
            <p:nvPr/>
          </p:nvSpPr>
          <p:spPr bwMode="auto">
            <a:xfrm>
              <a:off x="2248" y="3521"/>
              <a:ext cx="1302" cy="5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4284" name="Rectangle 53"/>
            <p:cNvSpPr>
              <a:spLocks noChangeArrowheads="1"/>
            </p:cNvSpPr>
            <p:nvPr/>
          </p:nvSpPr>
          <p:spPr bwMode="auto">
            <a:xfrm>
              <a:off x="2248" y="3521"/>
              <a:ext cx="1302" cy="527"/>
            </a:xfrm>
            <a:prstGeom prst="rect">
              <a:avLst/>
            </a:prstGeom>
            <a:noFill/>
            <a:ln w="222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4285" name="Rectangle 54"/>
            <p:cNvSpPr>
              <a:spLocks noChangeArrowheads="1"/>
            </p:cNvSpPr>
            <p:nvPr/>
          </p:nvSpPr>
          <p:spPr bwMode="auto">
            <a:xfrm>
              <a:off x="2388" y="3578"/>
              <a:ext cx="98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200" b="1">
                  <a:solidFill>
                    <a:srgbClr val="000000"/>
                  </a:solidFill>
                </a:rPr>
                <a:t>S</a:t>
              </a:r>
              <a:endParaRPr lang="cs-CZ"/>
            </a:p>
          </p:txBody>
        </p:sp>
        <p:sp>
          <p:nvSpPr>
            <p:cNvPr id="394286" name="Rectangle 55"/>
            <p:cNvSpPr>
              <a:spLocks noChangeArrowheads="1"/>
            </p:cNvSpPr>
            <p:nvPr/>
          </p:nvSpPr>
          <p:spPr bwMode="auto">
            <a:xfrm>
              <a:off x="2482" y="3613"/>
              <a:ext cx="100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TŘEDNĚDOBÉ</a:t>
              </a:r>
              <a:endParaRPr lang="cs-CZ"/>
            </a:p>
          </p:txBody>
        </p:sp>
        <p:sp>
          <p:nvSpPr>
            <p:cNvPr id="394287" name="Rectangle 56"/>
            <p:cNvSpPr>
              <a:spLocks noChangeArrowheads="1"/>
            </p:cNvSpPr>
            <p:nvPr/>
          </p:nvSpPr>
          <p:spPr bwMode="auto">
            <a:xfrm>
              <a:off x="3411" y="3578"/>
              <a:ext cx="4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2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4288" name="Rectangle 57"/>
            <p:cNvSpPr>
              <a:spLocks noChangeArrowheads="1"/>
            </p:cNvSpPr>
            <p:nvPr/>
          </p:nvSpPr>
          <p:spPr bwMode="auto">
            <a:xfrm>
              <a:off x="2543" y="3822"/>
              <a:ext cx="77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OBLIGACE</a:t>
              </a:r>
              <a:endParaRPr lang="cs-CZ"/>
            </a:p>
          </p:txBody>
        </p:sp>
        <p:sp>
          <p:nvSpPr>
            <p:cNvPr id="394289" name="Rectangle 58"/>
            <p:cNvSpPr>
              <a:spLocks noChangeArrowheads="1"/>
            </p:cNvSpPr>
            <p:nvPr/>
          </p:nvSpPr>
          <p:spPr bwMode="auto">
            <a:xfrm>
              <a:off x="3258" y="3786"/>
              <a:ext cx="4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2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4290" name="Freeform 59"/>
            <p:cNvSpPr>
              <a:spLocks noEditPoints="1"/>
            </p:cNvSpPr>
            <p:nvPr/>
          </p:nvSpPr>
          <p:spPr bwMode="auto">
            <a:xfrm>
              <a:off x="1703" y="3163"/>
              <a:ext cx="1087" cy="264"/>
            </a:xfrm>
            <a:custGeom>
              <a:avLst/>
              <a:gdLst>
                <a:gd name="T0" fmla="*/ 3 w 1087"/>
                <a:gd name="T1" fmla="*/ 0 h 259"/>
                <a:gd name="T2" fmla="*/ 1031 w 1087"/>
                <a:gd name="T3" fmla="*/ 247 h 259"/>
                <a:gd name="T4" fmla="*/ 1028 w 1087"/>
                <a:gd name="T5" fmla="*/ 266 h 259"/>
                <a:gd name="T6" fmla="*/ 0 w 1087"/>
                <a:gd name="T7" fmla="*/ 17 h 259"/>
                <a:gd name="T8" fmla="*/ 3 w 1087"/>
                <a:gd name="T9" fmla="*/ 0 h 259"/>
                <a:gd name="T10" fmla="*/ 1024 w 1087"/>
                <a:gd name="T11" fmla="*/ 213 h 259"/>
                <a:gd name="T12" fmla="*/ 1087 w 1087"/>
                <a:gd name="T13" fmla="*/ 272 h 259"/>
                <a:gd name="T14" fmla="*/ 1009 w 1087"/>
                <a:gd name="T15" fmla="*/ 295 h 259"/>
                <a:gd name="T16" fmla="*/ 1024 w 1087"/>
                <a:gd name="T17" fmla="*/ 213 h 25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087"/>
                <a:gd name="T28" fmla="*/ 0 h 259"/>
                <a:gd name="T29" fmla="*/ 1087 w 1087"/>
                <a:gd name="T30" fmla="*/ 259 h 25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087" h="259">
                  <a:moveTo>
                    <a:pt x="3" y="0"/>
                  </a:moveTo>
                  <a:lnTo>
                    <a:pt x="1031" y="217"/>
                  </a:lnTo>
                  <a:lnTo>
                    <a:pt x="1028" y="232"/>
                  </a:lnTo>
                  <a:lnTo>
                    <a:pt x="0" y="17"/>
                  </a:lnTo>
                  <a:lnTo>
                    <a:pt x="3" y="0"/>
                  </a:lnTo>
                  <a:close/>
                  <a:moveTo>
                    <a:pt x="1024" y="185"/>
                  </a:moveTo>
                  <a:lnTo>
                    <a:pt x="1087" y="237"/>
                  </a:lnTo>
                  <a:lnTo>
                    <a:pt x="1009" y="259"/>
                  </a:lnTo>
                  <a:lnTo>
                    <a:pt x="1024" y="185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4291" name="Freeform 60"/>
            <p:cNvSpPr>
              <a:spLocks noEditPoints="1"/>
            </p:cNvSpPr>
            <p:nvPr/>
          </p:nvSpPr>
          <p:spPr bwMode="auto">
            <a:xfrm>
              <a:off x="1705" y="3163"/>
              <a:ext cx="2714" cy="274"/>
            </a:xfrm>
            <a:custGeom>
              <a:avLst/>
              <a:gdLst>
                <a:gd name="T0" fmla="*/ 1 w 2714"/>
                <a:gd name="T1" fmla="*/ 0 h 269"/>
                <a:gd name="T2" fmla="*/ 2654 w 2714"/>
                <a:gd name="T3" fmla="*/ 254 h 269"/>
                <a:gd name="T4" fmla="*/ 2654 w 2714"/>
                <a:gd name="T5" fmla="*/ 274 h 269"/>
                <a:gd name="T6" fmla="*/ 0 w 2714"/>
                <a:gd name="T7" fmla="*/ 17 h 269"/>
                <a:gd name="T8" fmla="*/ 1 w 2714"/>
                <a:gd name="T9" fmla="*/ 0 h 269"/>
                <a:gd name="T10" fmla="*/ 2646 w 2714"/>
                <a:gd name="T11" fmla="*/ 222 h 269"/>
                <a:gd name="T12" fmla="*/ 2714 w 2714"/>
                <a:gd name="T13" fmla="*/ 270 h 269"/>
                <a:gd name="T14" fmla="*/ 2640 w 2714"/>
                <a:gd name="T15" fmla="*/ 305 h 269"/>
                <a:gd name="T16" fmla="*/ 2646 w 2714"/>
                <a:gd name="T17" fmla="*/ 222 h 26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714"/>
                <a:gd name="T28" fmla="*/ 0 h 269"/>
                <a:gd name="T29" fmla="*/ 2714 w 2714"/>
                <a:gd name="T30" fmla="*/ 269 h 26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714" h="269">
                  <a:moveTo>
                    <a:pt x="1" y="0"/>
                  </a:moveTo>
                  <a:lnTo>
                    <a:pt x="2654" y="224"/>
                  </a:lnTo>
                  <a:lnTo>
                    <a:pt x="2654" y="240"/>
                  </a:lnTo>
                  <a:lnTo>
                    <a:pt x="0" y="17"/>
                  </a:lnTo>
                  <a:lnTo>
                    <a:pt x="1" y="0"/>
                  </a:lnTo>
                  <a:close/>
                  <a:moveTo>
                    <a:pt x="2646" y="194"/>
                  </a:moveTo>
                  <a:lnTo>
                    <a:pt x="2714" y="237"/>
                  </a:lnTo>
                  <a:lnTo>
                    <a:pt x="2640" y="269"/>
                  </a:lnTo>
                  <a:lnTo>
                    <a:pt x="2646" y="194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4292" name="Rectangle 61"/>
            <p:cNvSpPr>
              <a:spLocks noChangeArrowheads="1"/>
            </p:cNvSpPr>
            <p:nvPr/>
          </p:nvSpPr>
          <p:spPr bwMode="auto">
            <a:xfrm>
              <a:off x="3876" y="3521"/>
              <a:ext cx="1303" cy="5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4293" name="Rectangle 63"/>
            <p:cNvSpPr>
              <a:spLocks noChangeArrowheads="1"/>
            </p:cNvSpPr>
            <p:nvPr/>
          </p:nvSpPr>
          <p:spPr bwMode="auto">
            <a:xfrm>
              <a:off x="3876" y="3521"/>
              <a:ext cx="1303" cy="5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4294" name="Rectangle 64"/>
            <p:cNvSpPr>
              <a:spLocks noChangeArrowheads="1"/>
            </p:cNvSpPr>
            <p:nvPr/>
          </p:nvSpPr>
          <p:spPr bwMode="auto">
            <a:xfrm>
              <a:off x="3876" y="3521"/>
              <a:ext cx="1303" cy="527"/>
            </a:xfrm>
            <a:prstGeom prst="rect">
              <a:avLst/>
            </a:prstGeom>
            <a:noFill/>
            <a:ln w="222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4295" name="Rectangle 65"/>
            <p:cNvSpPr>
              <a:spLocks noChangeArrowheads="1"/>
            </p:cNvSpPr>
            <p:nvPr/>
          </p:nvSpPr>
          <p:spPr bwMode="auto">
            <a:xfrm>
              <a:off x="4032" y="3578"/>
              <a:ext cx="127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200" b="1">
                  <a:solidFill>
                    <a:srgbClr val="000000"/>
                  </a:solidFill>
                </a:rPr>
                <a:t>D</a:t>
              </a:r>
              <a:endParaRPr lang="cs-CZ"/>
            </a:p>
          </p:txBody>
        </p:sp>
        <p:sp>
          <p:nvSpPr>
            <p:cNvPr id="394296" name="Rectangle 66"/>
            <p:cNvSpPr>
              <a:spLocks noChangeArrowheads="1"/>
            </p:cNvSpPr>
            <p:nvPr/>
          </p:nvSpPr>
          <p:spPr bwMode="auto">
            <a:xfrm>
              <a:off x="4154" y="3613"/>
              <a:ext cx="94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LOUHODOBÉ</a:t>
              </a:r>
              <a:endParaRPr lang="cs-CZ"/>
            </a:p>
          </p:txBody>
        </p:sp>
        <p:sp>
          <p:nvSpPr>
            <p:cNvPr id="394297" name="Rectangle 67"/>
            <p:cNvSpPr>
              <a:spLocks noChangeArrowheads="1"/>
            </p:cNvSpPr>
            <p:nvPr/>
          </p:nvSpPr>
          <p:spPr bwMode="auto">
            <a:xfrm>
              <a:off x="5025" y="3578"/>
              <a:ext cx="4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200" b="1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4298" name="Rectangle 68"/>
            <p:cNvSpPr>
              <a:spLocks noChangeArrowheads="1"/>
            </p:cNvSpPr>
            <p:nvPr/>
          </p:nvSpPr>
          <p:spPr bwMode="auto">
            <a:xfrm>
              <a:off x="4171" y="3822"/>
              <a:ext cx="77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1800" b="1">
                  <a:solidFill>
                    <a:srgbClr val="000000"/>
                  </a:solidFill>
                </a:rPr>
                <a:t>OBLIGACE</a:t>
              </a:r>
              <a:endParaRPr lang="cs-CZ"/>
            </a:p>
          </p:txBody>
        </p:sp>
        <p:sp>
          <p:nvSpPr>
            <p:cNvPr id="394299" name="Rectangle 69"/>
            <p:cNvSpPr>
              <a:spLocks noChangeArrowheads="1"/>
            </p:cNvSpPr>
            <p:nvPr/>
          </p:nvSpPr>
          <p:spPr bwMode="auto">
            <a:xfrm>
              <a:off x="4886" y="3790"/>
              <a:ext cx="4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200">
                  <a:solidFill>
                    <a:srgbClr val="000000"/>
                  </a:solidFill>
                </a:rPr>
                <a:t> </a:t>
              </a:r>
              <a:endParaRPr lang="cs-CZ"/>
            </a:p>
          </p:txBody>
        </p:sp>
        <p:sp>
          <p:nvSpPr>
            <p:cNvPr id="394300" name="Freeform 70"/>
            <p:cNvSpPr>
              <a:spLocks noEditPoints="1"/>
            </p:cNvSpPr>
            <p:nvPr/>
          </p:nvSpPr>
          <p:spPr bwMode="auto">
            <a:xfrm>
              <a:off x="1271" y="3165"/>
              <a:ext cx="438" cy="240"/>
            </a:xfrm>
            <a:custGeom>
              <a:avLst/>
              <a:gdLst>
                <a:gd name="T0" fmla="*/ 438 w 438"/>
                <a:gd name="T1" fmla="*/ 13 h 235"/>
                <a:gd name="T2" fmla="*/ 57 w 438"/>
                <a:gd name="T3" fmla="*/ 248 h 235"/>
                <a:gd name="T4" fmla="*/ 50 w 438"/>
                <a:gd name="T5" fmla="*/ 230 h 235"/>
                <a:gd name="T6" fmla="*/ 431 w 438"/>
                <a:gd name="T7" fmla="*/ 0 h 235"/>
                <a:gd name="T8" fmla="*/ 438 w 438"/>
                <a:gd name="T9" fmla="*/ 13 h 235"/>
                <a:gd name="T10" fmla="*/ 81 w 438"/>
                <a:gd name="T11" fmla="*/ 272 h 235"/>
                <a:gd name="T12" fmla="*/ 0 w 438"/>
                <a:gd name="T13" fmla="*/ 272 h 235"/>
                <a:gd name="T14" fmla="*/ 49 w 438"/>
                <a:gd name="T15" fmla="*/ 195 h 235"/>
                <a:gd name="T16" fmla="*/ 81 w 438"/>
                <a:gd name="T17" fmla="*/ 272 h 2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38"/>
                <a:gd name="T28" fmla="*/ 0 h 235"/>
                <a:gd name="T29" fmla="*/ 438 w 438"/>
                <a:gd name="T30" fmla="*/ 235 h 23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38" h="235">
                  <a:moveTo>
                    <a:pt x="438" y="13"/>
                  </a:moveTo>
                  <a:lnTo>
                    <a:pt x="57" y="213"/>
                  </a:lnTo>
                  <a:lnTo>
                    <a:pt x="50" y="199"/>
                  </a:lnTo>
                  <a:lnTo>
                    <a:pt x="431" y="0"/>
                  </a:lnTo>
                  <a:lnTo>
                    <a:pt x="438" y="13"/>
                  </a:lnTo>
                  <a:close/>
                  <a:moveTo>
                    <a:pt x="81" y="235"/>
                  </a:moveTo>
                  <a:lnTo>
                    <a:pt x="0" y="235"/>
                  </a:lnTo>
                  <a:lnTo>
                    <a:pt x="49" y="167"/>
                  </a:lnTo>
                  <a:lnTo>
                    <a:pt x="81" y="235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7384"/>
            <a:ext cx="9144000" cy="14398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Vývoj rovnovážné tržní úrokové míry v konjunkturální 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fázi hospodářského 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cyklu </a:t>
            </a:r>
          </a:p>
        </p:txBody>
      </p:sp>
      <p:pic>
        <p:nvPicPr>
          <p:cNvPr id="39526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23528" y="1700808"/>
            <a:ext cx="8712968" cy="4968552"/>
          </a:xfr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92923"/>
            <a:ext cx="8856984" cy="18002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Reakce rovnovážných tržních úrokových sazeb na zvýšení očekávaného rizika insolvence 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u 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podnikových obligací</a:t>
            </a:r>
          </a:p>
        </p:txBody>
      </p:sp>
      <p:pic>
        <p:nvPicPr>
          <p:cNvPr id="39629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9513" y="2060848"/>
            <a:ext cx="8749256" cy="4536504"/>
          </a:xfrm>
          <a:solidFill>
            <a:schemeClr val="tx1"/>
          </a:solidFill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1858"/>
            <a:ext cx="9144000" cy="128091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Změna rovnovážné tržní úrokové míry 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         v důsledku zvýšení 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očekávané 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míry inflace </a:t>
            </a:r>
            <a:endParaRPr lang="cs-CZ" sz="4000" b="1" dirty="0" smtClean="0">
              <a:solidFill>
                <a:srgbClr val="FFFF00"/>
              </a:solidFill>
              <a:latin typeface="Arial Narrow" panose="020B0606020202030204" pitchFamily="34" charset="0"/>
            </a:endParaRPr>
          </a:p>
        </p:txBody>
      </p:sp>
      <p:pic>
        <p:nvPicPr>
          <p:cNvPr id="39731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1520" y="1484784"/>
            <a:ext cx="8712968" cy="5184576"/>
          </a:xfr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53069"/>
            <a:ext cx="7772400" cy="915988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Kladná výnosová křivka</a:t>
            </a:r>
            <a:r>
              <a:rPr lang="cs-CZ" sz="4000" b="1" u="sng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398338" name="Rectangle 3"/>
          <p:cNvSpPr>
            <a:spLocks noChangeArrowheads="1"/>
          </p:cNvSpPr>
          <p:nvPr/>
        </p:nvSpPr>
        <p:spPr bwMode="auto">
          <a:xfrm>
            <a:off x="0" y="2466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pSp>
        <p:nvGrpSpPr>
          <p:cNvPr id="398339" name="Group 4"/>
          <p:cNvGrpSpPr>
            <a:grpSpLocks/>
          </p:cNvGrpSpPr>
          <p:nvPr/>
        </p:nvGrpSpPr>
        <p:grpSpPr bwMode="auto">
          <a:xfrm>
            <a:off x="251520" y="1340768"/>
            <a:ext cx="8712968" cy="5256584"/>
            <a:chOff x="249" y="1389"/>
            <a:chExt cx="5284" cy="2676"/>
          </a:xfrm>
        </p:grpSpPr>
        <p:sp>
          <p:nvSpPr>
            <p:cNvPr id="398340" name="AutoShape 5"/>
            <p:cNvSpPr>
              <a:spLocks noChangeAspect="1" noChangeArrowheads="1" noTextEdit="1"/>
            </p:cNvSpPr>
            <p:nvPr/>
          </p:nvSpPr>
          <p:spPr bwMode="auto">
            <a:xfrm>
              <a:off x="249" y="1389"/>
              <a:ext cx="5284" cy="2676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8341" name="Rectangle 6"/>
            <p:cNvSpPr>
              <a:spLocks noChangeArrowheads="1"/>
            </p:cNvSpPr>
            <p:nvPr/>
          </p:nvSpPr>
          <p:spPr bwMode="auto">
            <a:xfrm>
              <a:off x="924" y="1614"/>
              <a:ext cx="4290" cy="168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8342" name="Line 7"/>
            <p:cNvSpPr>
              <a:spLocks noChangeShapeType="1"/>
            </p:cNvSpPr>
            <p:nvPr/>
          </p:nvSpPr>
          <p:spPr bwMode="auto">
            <a:xfrm>
              <a:off x="924" y="1614"/>
              <a:ext cx="1" cy="168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8343" name="Line 8"/>
            <p:cNvSpPr>
              <a:spLocks noChangeShapeType="1"/>
            </p:cNvSpPr>
            <p:nvPr/>
          </p:nvSpPr>
          <p:spPr bwMode="auto">
            <a:xfrm>
              <a:off x="888" y="3297"/>
              <a:ext cx="3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8344" name="Line 9"/>
            <p:cNvSpPr>
              <a:spLocks noChangeShapeType="1"/>
            </p:cNvSpPr>
            <p:nvPr/>
          </p:nvSpPr>
          <p:spPr bwMode="auto">
            <a:xfrm>
              <a:off x="888" y="2873"/>
              <a:ext cx="3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8345" name="Line 10"/>
            <p:cNvSpPr>
              <a:spLocks noChangeShapeType="1"/>
            </p:cNvSpPr>
            <p:nvPr/>
          </p:nvSpPr>
          <p:spPr bwMode="auto">
            <a:xfrm>
              <a:off x="888" y="2462"/>
              <a:ext cx="3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8346" name="Line 11"/>
            <p:cNvSpPr>
              <a:spLocks noChangeShapeType="1"/>
            </p:cNvSpPr>
            <p:nvPr/>
          </p:nvSpPr>
          <p:spPr bwMode="auto">
            <a:xfrm>
              <a:off x="888" y="2038"/>
              <a:ext cx="3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8347" name="Line 12"/>
            <p:cNvSpPr>
              <a:spLocks noChangeShapeType="1"/>
            </p:cNvSpPr>
            <p:nvPr/>
          </p:nvSpPr>
          <p:spPr bwMode="auto">
            <a:xfrm>
              <a:off x="888" y="1614"/>
              <a:ext cx="3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8348" name="Line 13"/>
            <p:cNvSpPr>
              <a:spLocks noChangeShapeType="1"/>
            </p:cNvSpPr>
            <p:nvPr/>
          </p:nvSpPr>
          <p:spPr bwMode="auto">
            <a:xfrm>
              <a:off x="924" y="3297"/>
              <a:ext cx="4290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8349" name="Line 14"/>
            <p:cNvSpPr>
              <a:spLocks noChangeShapeType="1"/>
            </p:cNvSpPr>
            <p:nvPr/>
          </p:nvSpPr>
          <p:spPr bwMode="auto">
            <a:xfrm flipV="1">
              <a:off x="924" y="3297"/>
              <a:ext cx="1" cy="5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8350" name="Line 15"/>
            <p:cNvSpPr>
              <a:spLocks noChangeShapeType="1"/>
            </p:cNvSpPr>
            <p:nvPr/>
          </p:nvSpPr>
          <p:spPr bwMode="auto">
            <a:xfrm flipV="1">
              <a:off x="1463" y="3297"/>
              <a:ext cx="1" cy="5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8351" name="Line 16"/>
            <p:cNvSpPr>
              <a:spLocks noChangeShapeType="1"/>
            </p:cNvSpPr>
            <p:nvPr/>
          </p:nvSpPr>
          <p:spPr bwMode="auto">
            <a:xfrm flipV="1">
              <a:off x="2001" y="3297"/>
              <a:ext cx="1" cy="5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8352" name="Line 17"/>
            <p:cNvSpPr>
              <a:spLocks noChangeShapeType="1"/>
            </p:cNvSpPr>
            <p:nvPr/>
          </p:nvSpPr>
          <p:spPr bwMode="auto">
            <a:xfrm flipV="1">
              <a:off x="2531" y="3297"/>
              <a:ext cx="1" cy="5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8353" name="Line 18"/>
            <p:cNvSpPr>
              <a:spLocks noChangeShapeType="1"/>
            </p:cNvSpPr>
            <p:nvPr/>
          </p:nvSpPr>
          <p:spPr bwMode="auto">
            <a:xfrm flipV="1">
              <a:off x="3069" y="3297"/>
              <a:ext cx="1" cy="5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8354" name="Line 19"/>
            <p:cNvSpPr>
              <a:spLocks noChangeShapeType="1"/>
            </p:cNvSpPr>
            <p:nvPr/>
          </p:nvSpPr>
          <p:spPr bwMode="auto">
            <a:xfrm flipV="1">
              <a:off x="3607" y="3297"/>
              <a:ext cx="1" cy="5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8355" name="Line 20"/>
            <p:cNvSpPr>
              <a:spLocks noChangeShapeType="1"/>
            </p:cNvSpPr>
            <p:nvPr/>
          </p:nvSpPr>
          <p:spPr bwMode="auto">
            <a:xfrm flipV="1">
              <a:off x="4146" y="3297"/>
              <a:ext cx="1" cy="5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8356" name="Line 21"/>
            <p:cNvSpPr>
              <a:spLocks noChangeShapeType="1"/>
            </p:cNvSpPr>
            <p:nvPr/>
          </p:nvSpPr>
          <p:spPr bwMode="auto">
            <a:xfrm flipV="1">
              <a:off x="4675" y="3297"/>
              <a:ext cx="1" cy="5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8357" name="Line 22"/>
            <p:cNvSpPr>
              <a:spLocks noChangeShapeType="1"/>
            </p:cNvSpPr>
            <p:nvPr/>
          </p:nvSpPr>
          <p:spPr bwMode="auto">
            <a:xfrm flipV="1">
              <a:off x="5214" y="3297"/>
              <a:ext cx="1" cy="5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8358" name="Freeform 23"/>
            <p:cNvSpPr>
              <a:spLocks/>
            </p:cNvSpPr>
            <p:nvPr/>
          </p:nvSpPr>
          <p:spPr bwMode="auto">
            <a:xfrm>
              <a:off x="924" y="2012"/>
              <a:ext cx="4290" cy="1033"/>
            </a:xfrm>
            <a:custGeom>
              <a:avLst/>
              <a:gdLst>
                <a:gd name="T0" fmla="*/ 0 w 470"/>
                <a:gd name="T1" fmla="*/ 2147483647 h 78"/>
                <a:gd name="T2" fmla="*/ 2147483647 w 470"/>
                <a:gd name="T3" fmla="*/ 2147483647 h 78"/>
                <a:gd name="T4" fmla="*/ 2147483647 w 470"/>
                <a:gd name="T5" fmla="*/ 2147483647 h 78"/>
                <a:gd name="T6" fmla="*/ 2147483647 w 470"/>
                <a:gd name="T7" fmla="*/ 2147483647 h 78"/>
                <a:gd name="T8" fmla="*/ 2147483647 w 470"/>
                <a:gd name="T9" fmla="*/ 2147483647 h 78"/>
                <a:gd name="T10" fmla="*/ 2147483647 w 470"/>
                <a:gd name="T11" fmla="*/ 2147483647 h 78"/>
                <a:gd name="T12" fmla="*/ 2147483647 w 470"/>
                <a:gd name="T13" fmla="*/ 2147483647 h 78"/>
                <a:gd name="T14" fmla="*/ 2147483647 w 470"/>
                <a:gd name="T15" fmla="*/ 1856152157 h 78"/>
                <a:gd name="T16" fmla="*/ 2147483647 w 470"/>
                <a:gd name="T17" fmla="*/ 0 h 7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70"/>
                <a:gd name="T28" fmla="*/ 0 h 78"/>
                <a:gd name="T29" fmla="*/ 470 w 470"/>
                <a:gd name="T30" fmla="*/ 78 h 7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70" h="78">
                  <a:moveTo>
                    <a:pt x="0" y="78"/>
                  </a:moveTo>
                  <a:lnTo>
                    <a:pt x="59" y="65"/>
                  </a:lnTo>
                  <a:lnTo>
                    <a:pt x="118" y="49"/>
                  </a:lnTo>
                  <a:lnTo>
                    <a:pt x="176" y="34"/>
                  </a:lnTo>
                  <a:lnTo>
                    <a:pt x="235" y="18"/>
                  </a:lnTo>
                  <a:lnTo>
                    <a:pt x="294" y="11"/>
                  </a:lnTo>
                  <a:lnTo>
                    <a:pt x="353" y="7"/>
                  </a:lnTo>
                  <a:lnTo>
                    <a:pt x="411" y="2"/>
                  </a:lnTo>
                  <a:lnTo>
                    <a:pt x="470" y="0"/>
                  </a:lnTo>
                </a:path>
              </a:pathLst>
            </a:custGeom>
            <a:noFill/>
            <a:ln w="28575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98359" name="Rectangle 24"/>
            <p:cNvSpPr>
              <a:spLocks noChangeArrowheads="1"/>
            </p:cNvSpPr>
            <p:nvPr/>
          </p:nvSpPr>
          <p:spPr bwMode="auto">
            <a:xfrm>
              <a:off x="495" y="3191"/>
              <a:ext cx="337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300">
                  <a:solidFill>
                    <a:srgbClr val="000000"/>
                  </a:solidFill>
                </a:rPr>
                <a:t>  4%</a:t>
              </a:r>
              <a:endParaRPr lang="cs-CZ"/>
            </a:p>
          </p:txBody>
        </p:sp>
        <p:sp>
          <p:nvSpPr>
            <p:cNvPr id="398360" name="Rectangle 25"/>
            <p:cNvSpPr>
              <a:spLocks noChangeArrowheads="1"/>
            </p:cNvSpPr>
            <p:nvPr/>
          </p:nvSpPr>
          <p:spPr bwMode="auto">
            <a:xfrm>
              <a:off x="495" y="2767"/>
              <a:ext cx="337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300">
                  <a:solidFill>
                    <a:srgbClr val="000000"/>
                  </a:solidFill>
                </a:rPr>
                <a:t>  5%</a:t>
              </a:r>
              <a:endParaRPr lang="cs-CZ"/>
            </a:p>
          </p:txBody>
        </p:sp>
        <p:sp>
          <p:nvSpPr>
            <p:cNvPr id="398361" name="Rectangle 26"/>
            <p:cNvSpPr>
              <a:spLocks noChangeArrowheads="1"/>
            </p:cNvSpPr>
            <p:nvPr/>
          </p:nvSpPr>
          <p:spPr bwMode="auto">
            <a:xfrm>
              <a:off x="495" y="2356"/>
              <a:ext cx="337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300">
                  <a:solidFill>
                    <a:srgbClr val="000000"/>
                  </a:solidFill>
                </a:rPr>
                <a:t>  6%</a:t>
              </a:r>
              <a:endParaRPr lang="cs-CZ"/>
            </a:p>
          </p:txBody>
        </p:sp>
        <p:sp>
          <p:nvSpPr>
            <p:cNvPr id="398362" name="Rectangle 27"/>
            <p:cNvSpPr>
              <a:spLocks noChangeArrowheads="1"/>
            </p:cNvSpPr>
            <p:nvPr/>
          </p:nvSpPr>
          <p:spPr bwMode="auto">
            <a:xfrm>
              <a:off x="495" y="1932"/>
              <a:ext cx="337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300">
                  <a:solidFill>
                    <a:srgbClr val="000000"/>
                  </a:solidFill>
                </a:rPr>
                <a:t>  7%</a:t>
              </a:r>
              <a:endParaRPr lang="cs-CZ"/>
            </a:p>
          </p:txBody>
        </p:sp>
        <p:sp>
          <p:nvSpPr>
            <p:cNvPr id="398363" name="Rectangle 28"/>
            <p:cNvSpPr>
              <a:spLocks noChangeArrowheads="1"/>
            </p:cNvSpPr>
            <p:nvPr/>
          </p:nvSpPr>
          <p:spPr bwMode="auto">
            <a:xfrm>
              <a:off x="495" y="1508"/>
              <a:ext cx="337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300">
                  <a:solidFill>
                    <a:srgbClr val="000000"/>
                  </a:solidFill>
                </a:rPr>
                <a:t>  8%</a:t>
              </a:r>
              <a:endParaRPr lang="cs-CZ"/>
            </a:p>
          </p:txBody>
        </p:sp>
        <p:sp>
          <p:nvSpPr>
            <p:cNvPr id="398364" name="Rectangle 29"/>
            <p:cNvSpPr>
              <a:spLocks noChangeArrowheads="1"/>
            </p:cNvSpPr>
            <p:nvPr/>
          </p:nvSpPr>
          <p:spPr bwMode="auto">
            <a:xfrm>
              <a:off x="806" y="3456"/>
              <a:ext cx="327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300">
                  <a:solidFill>
                    <a:srgbClr val="000000"/>
                  </a:solidFill>
                </a:rPr>
                <a:t>3 m.</a:t>
              </a:r>
              <a:endParaRPr lang="cs-CZ"/>
            </a:p>
          </p:txBody>
        </p:sp>
        <p:sp>
          <p:nvSpPr>
            <p:cNvPr id="398365" name="Rectangle 30"/>
            <p:cNvSpPr>
              <a:spLocks noChangeArrowheads="1"/>
            </p:cNvSpPr>
            <p:nvPr/>
          </p:nvSpPr>
          <p:spPr bwMode="auto">
            <a:xfrm>
              <a:off x="1344" y="3456"/>
              <a:ext cx="327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300">
                  <a:solidFill>
                    <a:srgbClr val="000000"/>
                  </a:solidFill>
                </a:rPr>
                <a:t>6 m.</a:t>
              </a:r>
              <a:endParaRPr lang="cs-CZ"/>
            </a:p>
          </p:txBody>
        </p:sp>
        <p:sp>
          <p:nvSpPr>
            <p:cNvPr id="398366" name="Rectangle 31"/>
            <p:cNvSpPr>
              <a:spLocks noChangeArrowheads="1"/>
            </p:cNvSpPr>
            <p:nvPr/>
          </p:nvSpPr>
          <p:spPr bwMode="auto">
            <a:xfrm>
              <a:off x="1864" y="3456"/>
              <a:ext cx="383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300">
                  <a:solidFill>
                    <a:srgbClr val="000000"/>
                  </a:solidFill>
                </a:rPr>
                <a:t>1 rok</a:t>
              </a:r>
              <a:endParaRPr lang="cs-CZ"/>
            </a:p>
          </p:txBody>
        </p:sp>
        <p:sp>
          <p:nvSpPr>
            <p:cNvPr id="398367" name="Rectangle 32"/>
            <p:cNvSpPr>
              <a:spLocks noChangeArrowheads="1"/>
            </p:cNvSpPr>
            <p:nvPr/>
          </p:nvSpPr>
          <p:spPr bwMode="auto">
            <a:xfrm>
              <a:off x="2366" y="3456"/>
              <a:ext cx="475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300">
                  <a:solidFill>
                    <a:srgbClr val="000000"/>
                  </a:solidFill>
                </a:rPr>
                <a:t>2 roky</a:t>
              </a:r>
              <a:endParaRPr lang="cs-CZ"/>
            </a:p>
          </p:txBody>
        </p:sp>
        <p:sp>
          <p:nvSpPr>
            <p:cNvPr id="398368" name="Rectangle 33"/>
            <p:cNvSpPr>
              <a:spLocks noChangeArrowheads="1"/>
            </p:cNvSpPr>
            <p:nvPr/>
          </p:nvSpPr>
          <p:spPr bwMode="auto">
            <a:xfrm>
              <a:off x="2905" y="3456"/>
              <a:ext cx="475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300">
                  <a:solidFill>
                    <a:srgbClr val="000000"/>
                  </a:solidFill>
                </a:rPr>
                <a:t>3 roky</a:t>
              </a:r>
              <a:endParaRPr lang="cs-CZ"/>
            </a:p>
          </p:txBody>
        </p:sp>
        <p:sp>
          <p:nvSpPr>
            <p:cNvPr id="398369" name="Rectangle 34"/>
            <p:cNvSpPr>
              <a:spLocks noChangeArrowheads="1"/>
            </p:cNvSpPr>
            <p:nvPr/>
          </p:nvSpPr>
          <p:spPr bwMode="auto">
            <a:xfrm>
              <a:off x="3498" y="3456"/>
              <a:ext cx="322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300">
                  <a:solidFill>
                    <a:srgbClr val="000000"/>
                  </a:solidFill>
                </a:rPr>
                <a:t>5 let</a:t>
              </a:r>
              <a:endParaRPr lang="cs-CZ"/>
            </a:p>
          </p:txBody>
        </p:sp>
        <p:sp>
          <p:nvSpPr>
            <p:cNvPr id="398370" name="Rectangle 35"/>
            <p:cNvSpPr>
              <a:spLocks noChangeArrowheads="1"/>
            </p:cNvSpPr>
            <p:nvPr/>
          </p:nvSpPr>
          <p:spPr bwMode="auto">
            <a:xfrm>
              <a:off x="4036" y="3456"/>
              <a:ext cx="322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300">
                  <a:solidFill>
                    <a:srgbClr val="000000"/>
                  </a:solidFill>
                </a:rPr>
                <a:t>7 let</a:t>
              </a:r>
              <a:endParaRPr lang="cs-CZ"/>
            </a:p>
          </p:txBody>
        </p:sp>
        <p:sp>
          <p:nvSpPr>
            <p:cNvPr id="398371" name="Rectangle 36"/>
            <p:cNvSpPr>
              <a:spLocks noChangeArrowheads="1"/>
            </p:cNvSpPr>
            <p:nvPr/>
          </p:nvSpPr>
          <p:spPr bwMode="auto">
            <a:xfrm>
              <a:off x="4538" y="3456"/>
              <a:ext cx="414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300">
                  <a:solidFill>
                    <a:srgbClr val="000000"/>
                  </a:solidFill>
                </a:rPr>
                <a:t>10 let</a:t>
              </a:r>
              <a:endParaRPr lang="cs-CZ"/>
            </a:p>
          </p:txBody>
        </p:sp>
        <p:sp>
          <p:nvSpPr>
            <p:cNvPr id="398372" name="Rectangle 37"/>
            <p:cNvSpPr>
              <a:spLocks noChangeArrowheads="1"/>
            </p:cNvSpPr>
            <p:nvPr/>
          </p:nvSpPr>
          <p:spPr bwMode="auto">
            <a:xfrm>
              <a:off x="5077" y="3456"/>
              <a:ext cx="414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300">
                  <a:solidFill>
                    <a:srgbClr val="000000"/>
                  </a:solidFill>
                </a:rPr>
                <a:t>30 let</a:t>
              </a:r>
              <a:endParaRPr lang="cs-CZ"/>
            </a:p>
          </p:txBody>
        </p:sp>
        <p:sp>
          <p:nvSpPr>
            <p:cNvPr id="398373" name="Rectangle 38"/>
            <p:cNvSpPr>
              <a:spLocks noChangeArrowheads="1"/>
            </p:cNvSpPr>
            <p:nvPr/>
          </p:nvSpPr>
          <p:spPr bwMode="auto">
            <a:xfrm>
              <a:off x="2184" y="3707"/>
              <a:ext cx="2043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cs-CZ" sz="2300" b="1">
                  <a:solidFill>
                    <a:srgbClr val="000000"/>
                  </a:solidFill>
                </a:rPr>
                <a:t>Doba splatnosti dluhopisu</a:t>
              </a:r>
              <a:endParaRPr lang="cs-CZ"/>
            </a:p>
          </p:txBody>
        </p:sp>
        <p:sp>
          <p:nvSpPr>
            <p:cNvPr id="398374" name="Rectangle 39"/>
            <p:cNvSpPr>
              <a:spLocks noChangeArrowheads="1"/>
            </p:cNvSpPr>
            <p:nvPr/>
          </p:nvSpPr>
          <p:spPr bwMode="auto">
            <a:xfrm rot="-5400000">
              <a:off x="-148" y="2366"/>
              <a:ext cx="1109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cs-CZ" sz="2300" b="1">
                  <a:solidFill>
                    <a:srgbClr val="000000"/>
                  </a:solidFill>
                </a:rPr>
                <a:t>Úroková míra</a:t>
              </a:r>
              <a:endParaRPr lang="cs-CZ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302"/>
            <a:ext cx="9144000" cy="1296144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Formování tržních úrokových sazeb </a:t>
            </a:r>
            <a:b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</a:b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jednotlivých emisí dluhopisů</a:t>
            </a:r>
          </a:p>
        </p:txBody>
      </p:sp>
      <p:pic>
        <p:nvPicPr>
          <p:cNvPr id="40141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06446"/>
            <a:ext cx="8352928" cy="5434922"/>
          </a:xfrm>
          <a:prstGeom prst="rect">
            <a:avLst/>
          </a:prstGeom>
          <a:solidFill>
            <a:srgbClr val="FFFFCC"/>
          </a:solidFill>
          <a:ln w="12700">
            <a:solidFill>
              <a:schemeClr val="bg2"/>
            </a:solidFill>
          </a:ln>
          <a:effectLst/>
          <a:ex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5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333375"/>
            <a:ext cx="9144000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38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Základní typy trhů ve zjednodušeném </a:t>
            </a:r>
            <a:r>
              <a:rPr lang="cs-CZ" sz="3800" b="1" dirty="0" err="1" smtClean="0">
                <a:solidFill>
                  <a:srgbClr val="FFFF00"/>
                </a:solidFill>
                <a:latin typeface="Arial Narrow" panose="020B0606020202030204" pitchFamily="34" charset="0"/>
              </a:rPr>
              <a:t>dvousektorovém</a:t>
            </a:r>
            <a:r>
              <a:rPr lang="cs-CZ" sz="38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 modelu </a:t>
            </a:r>
          </a:p>
        </p:txBody>
      </p:sp>
      <p:grpSp>
        <p:nvGrpSpPr>
          <p:cNvPr id="18434" name="Group 35"/>
          <p:cNvGrpSpPr>
            <a:grpSpLocks/>
          </p:cNvGrpSpPr>
          <p:nvPr/>
        </p:nvGrpSpPr>
        <p:grpSpPr bwMode="auto">
          <a:xfrm>
            <a:off x="323850" y="1628775"/>
            <a:ext cx="8496300" cy="5030788"/>
            <a:chOff x="204" y="1026"/>
            <a:chExt cx="5352" cy="3169"/>
          </a:xfrm>
        </p:grpSpPr>
        <p:sp>
          <p:nvSpPr>
            <p:cNvPr id="18435" name="Text Box 7"/>
            <p:cNvSpPr txBox="1">
              <a:spLocks noChangeArrowheads="1"/>
            </p:cNvSpPr>
            <p:nvPr/>
          </p:nvSpPr>
          <p:spPr bwMode="auto">
            <a:xfrm>
              <a:off x="1093" y="3116"/>
              <a:ext cx="793" cy="4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600"/>
                </a:spcAft>
              </a:pPr>
              <a:r>
                <a:rPr lang="cs-CZ" b="1" dirty="0"/>
                <a:t>Výdaje firem</a:t>
              </a:r>
            </a:p>
          </p:txBody>
        </p:sp>
        <p:sp>
          <p:nvSpPr>
            <p:cNvPr id="18436" name="Text Box 8"/>
            <p:cNvSpPr txBox="1">
              <a:spLocks noChangeArrowheads="1"/>
            </p:cNvSpPr>
            <p:nvPr/>
          </p:nvSpPr>
          <p:spPr bwMode="auto">
            <a:xfrm>
              <a:off x="1192" y="1813"/>
              <a:ext cx="793" cy="417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254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b="1"/>
                <a:t>Příjmy firem</a:t>
              </a:r>
            </a:p>
          </p:txBody>
        </p:sp>
        <p:sp>
          <p:nvSpPr>
            <p:cNvPr id="153609" name="Text Box 9"/>
            <p:cNvSpPr txBox="1">
              <a:spLocks noChangeArrowheads="1"/>
            </p:cNvSpPr>
            <p:nvPr/>
          </p:nvSpPr>
          <p:spPr bwMode="auto">
            <a:xfrm>
              <a:off x="2084" y="1379"/>
              <a:ext cx="1765" cy="834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ts val="600"/>
                </a:spcBef>
                <a:defRPr/>
              </a:pPr>
              <a:r>
                <a:rPr lang="cs-CZ" sz="2400" b="1" dirty="0">
                  <a:solidFill>
                    <a:schemeClr val="bg2"/>
                  </a:solidFill>
                </a:rPr>
                <a:t>Trhy zboží </a:t>
              </a:r>
            </a:p>
            <a:p>
              <a:pPr algn="ctr">
                <a:defRPr/>
              </a:pPr>
              <a:r>
                <a:rPr lang="cs-CZ" sz="2400" b="1" dirty="0">
                  <a:solidFill>
                    <a:schemeClr val="bg2"/>
                  </a:solidFill>
                </a:rPr>
                <a:t>a služeb</a:t>
              </a:r>
            </a:p>
            <a:p>
              <a:pPr algn="ctr">
                <a:spcBef>
                  <a:spcPts val="600"/>
                </a:spcBef>
                <a:defRPr/>
              </a:pPr>
              <a:r>
                <a:rPr lang="cs-CZ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/konečné spotřeby</a:t>
              </a:r>
              <a:r>
                <a:rPr lang="cs-CZ" b="1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/</a:t>
              </a:r>
              <a:endParaRPr lang="cs-CZ" dirty="0"/>
            </a:p>
          </p:txBody>
        </p:sp>
        <p:sp>
          <p:nvSpPr>
            <p:cNvPr id="18438" name="Text Box 10"/>
            <p:cNvSpPr txBox="1">
              <a:spLocks noChangeArrowheads="1"/>
            </p:cNvSpPr>
            <p:nvPr/>
          </p:nvSpPr>
          <p:spPr bwMode="auto">
            <a:xfrm>
              <a:off x="2115" y="3151"/>
              <a:ext cx="1734" cy="1005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2400" b="1" dirty="0">
                  <a:solidFill>
                    <a:schemeClr val="bg2"/>
                  </a:solidFill>
                </a:rPr>
                <a:t>Trhy výrobních faktorů</a:t>
              </a:r>
            </a:p>
            <a:p>
              <a:pPr algn="ctr">
                <a:lnSpc>
                  <a:spcPct val="90000"/>
                </a:lnSpc>
                <a:spcBef>
                  <a:spcPts val="600"/>
                </a:spcBef>
              </a:pPr>
              <a:r>
                <a:rPr lang="cs-CZ" b="1" dirty="0">
                  <a:solidFill>
                    <a:schemeClr val="bg2"/>
                  </a:solidFill>
                </a:rPr>
                <a:t>/práce, </a:t>
              </a:r>
              <a:r>
                <a:rPr lang="cs-CZ" b="1" dirty="0" smtClean="0">
                  <a:solidFill>
                    <a:schemeClr val="bg2"/>
                  </a:solidFill>
                </a:rPr>
                <a:t>půdy a   </a:t>
              </a:r>
              <a:r>
                <a:rPr lang="cs-CZ" b="1" dirty="0">
                  <a:solidFill>
                    <a:schemeClr val="bg2"/>
                  </a:solidFill>
                </a:rPr>
                <a:t>kapitálu/</a:t>
              </a:r>
              <a:endParaRPr lang="cs-CZ" dirty="0">
                <a:solidFill>
                  <a:schemeClr val="bg2"/>
                </a:solidFill>
              </a:endParaRPr>
            </a:p>
          </p:txBody>
        </p:sp>
        <p:sp>
          <p:nvSpPr>
            <p:cNvPr id="18439" name="Text Box 11"/>
            <p:cNvSpPr txBox="1">
              <a:spLocks noChangeArrowheads="1"/>
            </p:cNvSpPr>
            <p:nvPr/>
          </p:nvSpPr>
          <p:spPr bwMode="auto">
            <a:xfrm>
              <a:off x="204" y="2289"/>
              <a:ext cx="1586" cy="796"/>
            </a:xfrm>
            <a:prstGeom prst="rect">
              <a:avLst/>
            </a:prstGeom>
            <a:solidFill>
              <a:srgbClr val="FF99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2400" b="1" dirty="0">
                  <a:solidFill>
                    <a:schemeClr val="bg2"/>
                  </a:solidFill>
                </a:rPr>
                <a:t>Produkční </a:t>
              </a:r>
            </a:p>
            <a:p>
              <a:pPr algn="ctr"/>
              <a:r>
                <a:rPr lang="cs-CZ" sz="2400" b="1" dirty="0">
                  <a:solidFill>
                    <a:schemeClr val="bg2"/>
                  </a:solidFill>
                </a:rPr>
                <a:t>jednotky</a:t>
              </a:r>
            </a:p>
            <a:p>
              <a:pPr algn="ctr">
                <a:spcBef>
                  <a:spcPts val="600"/>
                </a:spcBef>
              </a:pPr>
              <a:r>
                <a:rPr lang="cs-CZ" sz="1800" b="1" dirty="0">
                  <a:solidFill>
                    <a:schemeClr val="bg2"/>
                  </a:solidFill>
                </a:rPr>
                <a:t>/Firmy/</a:t>
              </a:r>
              <a:endParaRPr lang="cs-CZ" sz="1800" dirty="0">
                <a:solidFill>
                  <a:schemeClr val="bg2"/>
                </a:solidFill>
              </a:endParaRPr>
            </a:p>
          </p:txBody>
        </p:sp>
        <p:sp>
          <p:nvSpPr>
            <p:cNvPr id="18440" name="Text Box 12"/>
            <p:cNvSpPr txBox="1">
              <a:spLocks noChangeArrowheads="1"/>
            </p:cNvSpPr>
            <p:nvPr/>
          </p:nvSpPr>
          <p:spPr bwMode="auto">
            <a:xfrm>
              <a:off x="4097" y="2306"/>
              <a:ext cx="1459" cy="769"/>
            </a:xfrm>
            <a:prstGeom prst="rect">
              <a:avLst/>
            </a:prstGeom>
            <a:solidFill>
              <a:srgbClr val="FF9900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2400" b="1" dirty="0">
                  <a:solidFill>
                    <a:schemeClr val="bg2"/>
                  </a:solidFill>
                </a:rPr>
                <a:t>Spotřebitelské jednotky</a:t>
              </a:r>
            </a:p>
            <a:p>
              <a:pPr algn="ctr">
                <a:spcBef>
                  <a:spcPts val="600"/>
                </a:spcBef>
              </a:pPr>
              <a:r>
                <a:rPr lang="cs-CZ" sz="1800" b="1" dirty="0">
                  <a:solidFill>
                    <a:schemeClr val="bg2"/>
                  </a:solidFill>
                </a:rPr>
                <a:t>/Domácnosti/</a:t>
              </a:r>
              <a:endParaRPr lang="cs-CZ" sz="1800" dirty="0">
                <a:solidFill>
                  <a:schemeClr val="bg2"/>
                </a:solidFill>
              </a:endParaRPr>
            </a:p>
          </p:txBody>
        </p:sp>
        <p:sp>
          <p:nvSpPr>
            <p:cNvPr id="18441" name="Line 13"/>
            <p:cNvSpPr>
              <a:spLocks noChangeShapeType="1"/>
            </p:cNvSpPr>
            <p:nvPr/>
          </p:nvSpPr>
          <p:spPr bwMode="auto">
            <a:xfrm flipH="1">
              <a:off x="628" y="1456"/>
              <a:ext cx="1363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8442" name="Line 14"/>
            <p:cNvSpPr>
              <a:spLocks noChangeShapeType="1"/>
            </p:cNvSpPr>
            <p:nvPr/>
          </p:nvSpPr>
          <p:spPr bwMode="auto">
            <a:xfrm flipH="1">
              <a:off x="628" y="1456"/>
              <a:ext cx="0" cy="85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8443" name="Text Box 15"/>
            <p:cNvSpPr txBox="1">
              <a:spLocks noChangeArrowheads="1"/>
            </p:cNvSpPr>
            <p:nvPr/>
          </p:nvSpPr>
          <p:spPr bwMode="auto">
            <a:xfrm>
              <a:off x="631" y="1153"/>
              <a:ext cx="1236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b="1" dirty="0"/>
                <a:t>Zboží a služby</a:t>
              </a:r>
            </a:p>
          </p:txBody>
        </p:sp>
        <p:sp>
          <p:nvSpPr>
            <p:cNvPr id="18444" name="Line 16"/>
            <p:cNvSpPr>
              <a:spLocks noChangeShapeType="1"/>
            </p:cNvSpPr>
            <p:nvPr/>
          </p:nvSpPr>
          <p:spPr bwMode="auto">
            <a:xfrm>
              <a:off x="628" y="3019"/>
              <a:ext cx="0" cy="83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8445" name="Line 17"/>
            <p:cNvSpPr>
              <a:spLocks noChangeShapeType="1"/>
            </p:cNvSpPr>
            <p:nvPr/>
          </p:nvSpPr>
          <p:spPr bwMode="auto">
            <a:xfrm>
              <a:off x="628" y="3853"/>
              <a:ext cx="1388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8446" name="Text Box 18"/>
            <p:cNvSpPr txBox="1">
              <a:spLocks noChangeArrowheads="1"/>
            </p:cNvSpPr>
            <p:nvPr/>
          </p:nvSpPr>
          <p:spPr bwMode="auto">
            <a:xfrm>
              <a:off x="499" y="3897"/>
              <a:ext cx="1368" cy="25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b="1"/>
                <a:t>Výrobní faktory</a:t>
              </a:r>
            </a:p>
          </p:txBody>
        </p:sp>
        <p:sp>
          <p:nvSpPr>
            <p:cNvPr id="18447" name="Line 19"/>
            <p:cNvSpPr>
              <a:spLocks noChangeShapeType="1"/>
            </p:cNvSpPr>
            <p:nvPr/>
          </p:nvSpPr>
          <p:spPr bwMode="auto">
            <a:xfrm flipH="1" flipV="1">
              <a:off x="1124" y="1823"/>
              <a:ext cx="0" cy="46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lgDashDot"/>
              <a:round/>
              <a:headEnd type="triangle" w="med" len="med"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8448" name="Line 20"/>
            <p:cNvSpPr>
              <a:spLocks noChangeShapeType="1"/>
            </p:cNvSpPr>
            <p:nvPr/>
          </p:nvSpPr>
          <p:spPr bwMode="auto">
            <a:xfrm>
              <a:off x="1124" y="1796"/>
              <a:ext cx="867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8449" name="Text Box 21"/>
            <p:cNvSpPr txBox="1">
              <a:spLocks noChangeArrowheads="1"/>
            </p:cNvSpPr>
            <p:nvPr/>
          </p:nvSpPr>
          <p:spPr bwMode="auto">
            <a:xfrm>
              <a:off x="3670" y="1813"/>
              <a:ext cx="1306" cy="41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b="1"/>
                <a:t>Výdaje</a:t>
              </a:r>
            </a:p>
            <a:p>
              <a:pPr algn="ctr"/>
              <a:r>
                <a:rPr lang="cs-CZ" b="1"/>
                <a:t>domácností</a:t>
              </a:r>
            </a:p>
          </p:txBody>
        </p:sp>
        <p:sp>
          <p:nvSpPr>
            <p:cNvPr id="18450" name="Text Box 22"/>
            <p:cNvSpPr txBox="1">
              <a:spLocks noChangeArrowheads="1"/>
            </p:cNvSpPr>
            <p:nvPr/>
          </p:nvSpPr>
          <p:spPr bwMode="auto">
            <a:xfrm>
              <a:off x="3849" y="3139"/>
              <a:ext cx="991" cy="45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b="1" dirty="0"/>
                <a:t>Příjmy domácností</a:t>
              </a:r>
            </a:p>
          </p:txBody>
        </p:sp>
        <p:sp>
          <p:nvSpPr>
            <p:cNvPr id="18451" name="Line 23"/>
            <p:cNvSpPr>
              <a:spLocks noChangeShapeType="1"/>
            </p:cNvSpPr>
            <p:nvPr/>
          </p:nvSpPr>
          <p:spPr bwMode="auto">
            <a:xfrm flipV="1">
              <a:off x="3973" y="1796"/>
              <a:ext cx="867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lgDashDot"/>
              <a:round/>
              <a:headEnd type="triangle" w="med" len="med"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8452" name="Line 24"/>
            <p:cNvSpPr>
              <a:spLocks noChangeShapeType="1"/>
            </p:cNvSpPr>
            <p:nvPr/>
          </p:nvSpPr>
          <p:spPr bwMode="auto">
            <a:xfrm>
              <a:off x="4840" y="1796"/>
              <a:ext cx="0" cy="49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8453" name="Line 25"/>
            <p:cNvSpPr>
              <a:spLocks noChangeShapeType="1"/>
            </p:cNvSpPr>
            <p:nvPr/>
          </p:nvSpPr>
          <p:spPr bwMode="auto">
            <a:xfrm flipV="1">
              <a:off x="5212" y="1484"/>
              <a:ext cx="0" cy="80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8454" name="Line 26"/>
            <p:cNvSpPr>
              <a:spLocks noChangeShapeType="1"/>
            </p:cNvSpPr>
            <p:nvPr/>
          </p:nvSpPr>
          <p:spPr bwMode="auto">
            <a:xfrm flipH="1">
              <a:off x="3973" y="1484"/>
              <a:ext cx="1239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8455" name="Text Box 27"/>
            <p:cNvSpPr txBox="1">
              <a:spLocks noChangeArrowheads="1"/>
            </p:cNvSpPr>
            <p:nvPr/>
          </p:nvSpPr>
          <p:spPr bwMode="auto">
            <a:xfrm>
              <a:off x="3670" y="1026"/>
              <a:ext cx="1719" cy="41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cs-CZ" sz="1200"/>
            </a:p>
            <a:p>
              <a:pPr algn="ctr"/>
              <a:r>
                <a:rPr lang="cs-CZ" b="1"/>
                <a:t>Zboží a služby</a:t>
              </a:r>
            </a:p>
          </p:txBody>
        </p:sp>
        <p:sp>
          <p:nvSpPr>
            <p:cNvPr id="18456" name="Line 28"/>
            <p:cNvSpPr>
              <a:spLocks noChangeShapeType="1"/>
            </p:cNvSpPr>
            <p:nvPr/>
          </p:nvSpPr>
          <p:spPr bwMode="auto">
            <a:xfrm>
              <a:off x="4840" y="3047"/>
              <a:ext cx="0" cy="52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lgDashDot"/>
              <a:round/>
              <a:headEnd type="triangle" w="med" len="med"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8457" name="Line 29"/>
            <p:cNvSpPr>
              <a:spLocks noChangeShapeType="1"/>
            </p:cNvSpPr>
            <p:nvPr/>
          </p:nvSpPr>
          <p:spPr bwMode="auto">
            <a:xfrm flipH="1">
              <a:off x="3973" y="3568"/>
              <a:ext cx="867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8458" name="Text Box 30"/>
            <p:cNvSpPr txBox="1">
              <a:spLocks noChangeArrowheads="1"/>
            </p:cNvSpPr>
            <p:nvPr/>
          </p:nvSpPr>
          <p:spPr bwMode="auto">
            <a:xfrm>
              <a:off x="3769" y="3880"/>
              <a:ext cx="1590" cy="31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/>
                <a:t>    </a:t>
              </a:r>
              <a:r>
                <a:rPr lang="cs-CZ" b="1"/>
                <a:t>Výrobní faktory</a:t>
              </a:r>
            </a:p>
          </p:txBody>
        </p:sp>
        <p:sp>
          <p:nvSpPr>
            <p:cNvPr id="18459" name="Line 31"/>
            <p:cNvSpPr>
              <a:spLocks noChangeShapeType="1"/>
            </p:cNvSpPr>
            <p:nvPr/>
          </p:nvSpPr>
          <p:spPr bwMode="auto">
            <a:xfrm flipV="1">
              <a:off x="5212" y="3019"/>
              <a:ext cx="0" cy="86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8460" name="Line 32"/>
            <p:cNvSpPr>
              <a:spLocks noChangeShapeType="1"/>
            </p:cNvSpPr>
            <p:nvPr/>
          </p:nvSpPr>
          <p:spPr bwMode="auto">
            <a:xfrm flipH="1">
              <a:off x="3973" y="3880"/>
              <a:ext cx="1239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8461" name="Line 33"/>
            <p:cNvSpPr>
              <a:spLocks noChangeShapeType="1"/>
            </p:cNvSpPr>
            <p:nvPr/>
          </p:nvSpPr>
          <p:spPr bwMode="auto">
            <a:xfrm flipV="1">
              <a:off x="1124" y="3019"/>
              <a:ext cx="0" cy="52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8462" name="Line 34"/>
            <p:cNvSpPr>
              <a:spLocks noChangeShapeType="1"/>
            </p:cNvSpPr>
            <p:nvPr/>
          </p:nvSpPr>
          <p:spPr bwMode="auto">
            <a:xfrm flipV="1">
              <a:off x="1124" y="3540"/>
              <a:ext cx="867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lgDashDot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33375"/>
            <a:ext cx="8640960" cy="13589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Vývoj hrubého domácího produktu v návaznosti na jednotlivé fáze hospodářského cyklu </a:t>
            </a:r>
          </a:p>
        </p:txBody>
      </p:sp>
      <p:pic>
        <p:nvPicPr>
          <p:cNvPr id="40755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5288" y="2205038"/>
            <a:ext cx="8353425" cy="4416425"/>
          </a:xfrm>
          <a:solidFill>
            <a:srgbClr val="FFFF99"/>
          </a:solidFill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4518"/>
            <a:ext cx="9144000" cy="107984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Základní druhy spekulace 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                               </a:t>
            </a:r>
            <a:r>
              <a:rPr lang="cs-CZ" sz="4000" b="1" spc="-80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s obchodovatelnými investičními nástroji</a:t>
            </a:r>
          </a:p>
        </p:txBody>
      </p:sp>
      <p:grpSp>
        <p:nvGrpSpPr>
          <p:cNvPr id="410626" name="Group 3"/>
          <p:cNvGrpSpPr>
            <a:grpSpLocks/>
          </p:cNvGrpSpPr>
          <p:nvPr/>
        </p:nvGrpSpPr>
        <p:grpSpPr bwMode="auto">
          <a:xfrm>
            <a:off x="251481" y="1481240"/>
            <a:ext cx="8713434" cy="5188120"/>
            <a:chOff x="259" y="1283"/>
            <a:chExt cx="5199" cy="2737"/>
          </a:xfrm>
        </p:grpSpPr>
        <p:sp>
          <p:nvSpPr>
            <p:cNvPr id="410627" name="Rectangle 4"/>
            <p:cNvSpPr>
              <a:spLocks noChangeArrowheads="1"/>
            </p:cNvSpPr>
            <p:nvPr/>
          </p:nvSpPr>
          <p:spPr bwMode="auto">
            <a:xfrm>
              <a:off x="1792" y="1283"/>
              <a:ext cx="2176" cy="624"/>
            </a:xfrm>
            <a:prstGeom prst="rect">
              <a:avLst/>
            </a:prstGeom>
            <a:solidFill>
              <a:srgbClr val="FF0000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ts val="1200"/>
                </a:spcBef>
              </a:pPr>
              <a:endParaRPr lang="cs-CZ" sz="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>
                <a:spcBef>
                  <a:spcPts val="1200"/>
                </a:spcBef>
              </a:pPr>
              <a:r>
                <a:rPr lang="cs-CZ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ZÁKLADNÍ </a:t>
              </a:r>
              <a:r>
                <a:rPr lang="cs-CZ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DRUHY SPEKULACE </a:t>
              </a:r>
            </a:p>
            <a:p>
              <a:pPr algn="ctr"/>
              <a:endParaRPr lang="cs-CZ" sz="1800" dirty="0"/>
            </a:p>
          </p:txBody>
        </p:sp>
        <p:sp>
          <p:nvSpPr>
            <p:cNvPr id="410628" name="Line 5"/>
            <p:cNvSpPr>
              <a:spLocks noChangeShapeType="1"/>
            </p:cNvSpPr>
            <p:nvPr/>
          </p:nvSpPr>
          <p:spPr bwMode="auto">
            <a:xfrm flipH="1">
              <a:off x="1474" y="1934"/>
              <a:ext cx="1406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10629" name="Line 6"/>
            <p:cNvSpPr>
              <a:spLocks noChangeShapeType="1"/>
            </p:cNvSpPr>
            <p:nvPr/>
          </p:nvSpPr>
          <p:spPr bwMode="auto">
            <a:xfrm>
              <a:off x="2880" y="1934"/>
              <a:ext cx="1225" cy="27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10630" name="Rectangle 7"/>
            <p:cNvSpPr>
              <a:spLocks noChangeArrowheads="1"/>
            </p:cNvSpPr>
            <p:nvPr/>
          </p:nvSpPr>
          <p:spPr bwMode="auto">
            <a:xfrm>
              <a:off x="839" y="2205"/>
              <a:ext cx="1769" cy="523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ts val="600"/>
                </a:spcBef>
              </a:pPr>
              <a:r>
                <a:rPr lang="cs-CZ" b="1" dirty="0">
                  <a:solidFill>
                    <a:schemeClr val="bg2"/>
                  </a:solidFill>
                </a:rPr>
                <a:t>SPEKULACE </a:t>
              </a:r>
              <a:r>
                <a:rPr lang="cs-CZ" b="1" dirty="0" smtClean="0">
                  <a:solidFill>
                    <a:schemeClr val="bg2"/>
                  </a:solidFill>
                </a:rPr>
                <a:t>NA </a:t>
              </a:r>
              <a:r>
                <a:rPr lang="cs-CZ" b="1" dirty="0">
                  <a:solidFill>
                    <a:schemeClr val="bg2"/>
                  </a:solidFill>
                </a:rPr>
                <a:t>VZESTUP KURZU</a:t>
              </a:r>
            </a:p>
            <a:p>
              <a:pPr algn="ctr">
                <a:spcBef>
                  <a:spcPts val="300"/>
                </a:spcBef>
              </a:pPr>
              <a:r>
                <a:rPr lang="cs-CZ" sz="1600" b="1" dirty="0">
                  <a:solidFill>
                    <a:schemeClr val="bg2"/>
                  </a:solidFill>
                </a:rPr>
                <a:t>/Býci/</a:t>
              </a:r>
              <a:endParaRPr lang="cs-CZ" sz="1600" dirty="0">
                <a:solidFill>
                  <a:schemeClr val="bg2"/>
                </a:solidFill>
              </a:endParaRPr>
            </a:p>
          </p:txBody>
        </p:sp>
        <p:sp>
          <p:nvSpPr>
            <p:cNvPr id="410632" name="Line 9"/>
            <p:cNvSpPr>
              <a:spLocks noChangeShapeType="1"/>
            </p:cNvSpPr>
            <p:nvPr/>
          </p:nvSpPr>
          <p:spPr bwMode="auto">
            <a:xfrm flipH="1">
              <a:off x="1111" y="2795"/>
              <a:ext cx="544" cy="13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10633" name="Line 10"/>
            <p:cNvSpPr>
              <a:spLocks noChangeShapeType="1"/>
            </p:cNvSpPr>
            <p:nvPr/>
          </p:nvSpPr>
          <p:spPr bwMode="auto">
            <a:xfrm>
              <a:off x="1655" y="2795"/>
              <a:ext cx="545" cy="13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10634" name="Line 11"/>
            <p:cNvSpPr>
              <a:spLocks noChangeShapeType="1"/>
            </p:cNvSpPr>
            <p:nvPr/>
          </p:nvSpPr>
          <p:spPr bwMode="auto">
            <a:xfrm flipH="1">
              <a:off x="3515" y="2795"/>
              <a:ext cx="590" cy="13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10635" name="Line 12"/>
            <p:cNvSpPr>
              <a:spLocks noChangeShapeType="1"/>
            </p:cNvSpPr>
            <p:nvPr/>
          </p:nvSpPr>
          <p:spPr bwMode="auto">
            <a:xfrm>
              <a:off x="4105" y="2795"/>
              <a:ext cx="579" cy="13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10636" name="Rectangle 13"/>
            <p:cNvSpPr>
              <a:spLocks noChangeArrowheads="1"/>
            </p:cNvSpPr>
            <p:nvPr/>
          </p:nvSpPr>
          <p:spPr bwMode="auto">
            <a:xfrm>
              <a:off x="259" y="2976"/>
              <a:ext cx="1215" cy="1044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600" b="1" dirty="0">
                  <a:solidFill>
                    <a:schemeClr val="bg2"/>
                  </a:solidFill>
                </a:rPr>
                <a:t>Nákup cenných papírů z vlastních peněžních prostředků </a:t>
              </a:r>
            </a:p>
            <a:p>
              <a:pPr algn="ctr"/>
              <a:r>
                <a:rPr lang="cs-CZ" sz="1600" b="1" dirty="0">
                  <a:solidFill>
                    <a:schemeClr val="bg2"/>
                  </a:solidFill>
                </a:rPr>
                <a:t>s cílem jejich budoucího prodeje za očekávanou vyšší cenu</a:t>
              </a:r>
            </a:p>
          </p:txBody>
        </p:sp>
        <p:sp>
          <p:nvSpPr>
            <p:cNvPr id="410637" name="Rectangle 14"/>
            <p:cNvSpPr>
              <a:spLocks noChangeArrowheads="1"/>
            </p:cNvSpPr>
            <p:nvPr/>
          </p:nvSpPr>
          <p:spPr bwMode="auto">
            <a:xfrm>
              <a:off x="1548" y="2976"/>
              <a:ext cx="1203" cy="1044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600" b="1" dirty="0">
                  <a:solidFill>
                    <a:schemeClr val="bg2"/>
                  </a:solidFill>
                </a:rPr>
                <a:t>Nákup cenných papírů na úvěr s cílem jejich budoucího prodeje za očekávanou </a:t>
              </a:r>
            </a:p>
            <a:p>
              <a:pPr algn="ctr"/>
              <a:r>
                <a:rPr lang="cs-CZ" sz="1600" b="1" dirty="0">
                  <a:solidFill>
                    <a:schemeClr val="bg2"/>
                  </a:solidFill>
                </a:rPr>
                <a:t>vyšší cenu a následného splacení úvěru</a:t>
              </a:r>
            </a:p>
          </p:txBody>
        </p:sp>
        <p:sp>
          <p:nvSpPr>
            <p:cNvPr id="410638" name="Rectangle 15"/>
            <p:cNvSpPr>
              <a:spLocks noChangeArrowheads="1"/>
            </p:cNvSpPr>
            <p:nvPr/>
          </p:nvSpPr>
          <p:spPr bwMode="auto">
            <a:xfrm>
              <a:off x="2929" y="2976"/>
              <a:ext cx="1176" cy="1044"/>
            </a:xfrm>
            <a:prstGeom prst="rect">
              <a:avLst/>
            </a:prstGeom>
            <a:solidFill>
              <a:srgbClr val="66FF33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t"/>
            <a:lstStyle/>
            <a:p>
              <a:pPr algn="ctr"/>
              <a:r>
                <a:rPr lang="cs-CZ" sz="1600" b="1" dirty="0">
                  <a:solidFill>
                    <a:schemeClr val="bg2"/>
                  </a:solidFill>
                </a:rPr>
                <a:t>Prodej vlastních cenných papírů s cílem jejich budoucího zpětného </a:t>
              </a:r>
            </a:p>
            <a:p>
              <a:pPr algn="ctr"/>
              <a:r>
                <a:rPr lang="cs-CZ" sz="1600" b="1" dirty="0">
                  <a:solidFill>
                    <a:schemeClr val="bg2"/>
                  </a:solidFill>
                </a:rPr>
                <a:t>nákupu za očekávanou </a:t>
              </a:r>
              <a:r>
                <a:rPr lang="cs-CZ" sz="1600" b="1" dirty="0" smtClean="0">
                  <a:solidFill>
                    <a:schemeClr val="bg2"/>
                  </a:solidFill>
                </a:rPr>
                <a:t>nižší </a:t>
              </a:r>
              <a:r>
                <a:rPr lang="cs-CZ" sz="1600" b="1" dirty="0">
                  <a:solidFill>
                    <a:schemeClr val="bg2"/>
                  </a:solidFill>
                </a:rPr>
                <a:t>cenu</a:t>
              </a:r>
            </a:p>
          </p:txBody>
        </p:sp>
        <p:sp>
          <p:nvSpPr>
            <p:cNvPr id="410639" name="Rectangle 16"/>
            <p:cNvSpPr>
              <a:spLocks noChangeArrowheads="1"/>
            </p:cNvSpPr>
            <p:nvPr/>
          </p:nvSpPr>
          <p:spPr bwMode="auto">
            <a:xfrm>
              <a:off x="4161" y="2976"/>
              <a:ext cx="1297" cy="1044"/>
            </a:xfrm>
            <a:prstGeom prst="rect">
              <a:avLst/>
            </a:prstGeom>
            <a:solidFill>
              <a:srgbClr val="66FF33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600" b="1" dirty="0">
                  <a:solidFill>
                    <a:schemeClr val="bg2"/>
                  </a:solidFill>
                </a:rPr>
                <a:t>Prodej vypůjčených cenných papírů </a:t>
              </a:r>
            </a:p>
            <a:p>
              <a:pPr algn="ctr"/>
              <a:r>
                <a:rPr lang="cs-CZ" sz="1600" b="1" dirty="0">
                  <a:solidFill>
                    <a:schemeClr val="bg2"/>
                  </a:solidFill>
                </a:rPr>
                <a:t>s cílem jejich budoucího zpětného nákupu za očekávanou nižší cenu a jejich následné vrácení původnímu majiteli</a:t>
              </a:r>
            </a:p>
          </p:txBody>
        </p:sp>
        <p:sp>
          <p:nvSpPr>
            <p:cNvPr id="410631" name="Rectangle 8"/>
            <p:cNvSpPr>
              <a:spLocks noChangeArrowheads="1"/>
            </p:cNvSpPr>
            <p:nvPr/>
          </p:nvSpPr>
          <p:spPr bwMode="auto">
            <a:xfrm>
              <a:off x="3152" y="2205"/>
              <a:ext cx="1701" cy="523"/>
            </a:xfrm>
            <a:prstGeom prst="rect">
              <a:avLst/>
            </a:prstGeom>
            <a:solidFill>
              <a:srgbClr val="66FF33"/>
            </a:solidFill>
            <a:ln w="28575">
              <a:solidFill>
                <a:srgbClr val="66FF33">
                  <a:alpha val="11000"/>
                </a:srgbClr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ts val="600"/>
                </a:spcBef>
              </a:pPr>
              <a:r>
                <a:rPr lang="cs-CZ" b="1" dirty="0">
                  <a:solidFill>
                    <a:schemeClr val="bg2"/>
                  </a:solidFill>
                </a:rPr>
                <a:t>SPEKULACE NA POKLES KURZU</a:t>
              </a:r>
            </a:p>
            <a:p>
              <a:pPr algn="ctr">
                <a:spcBef>
                  <a:spcPts val="300"/>
                </a:spcBef>
              </a:pPr>
              <a:r>
                <a:rPr lang="cs-CZ" sz="1600" b="1" dirty="0">
                  <a:solidFill>
                    <a:schemeClr val="bg2"/>
                  </a:solidFill>
                </a:rPr>
                <a:t>/Medvědi/</a:t>
              </a:r>
              <a:endParaRPr lang="cs-CZ" sz="1600" dirty="0">
                <a:solidFill>
                  <a:schemeClr val="bg2"/>
                </a:solidFill>
              </a:endParaRPr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98760"/>
            <a:ext cx="8712646" cy="13589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Členění </a:t>
            </a:r>
            <a:r>
              <a:rPr lang="en-US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term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í</a:t>
            </a:r>
            <a:r>
              <a:rPr lang="en-US" sz="4000" b="1" dirty="0" err="1" smtClean="0">
                <a:solidFill>
                  <a:srgbClr val="FFFF00"/>
                </a:solidFill>
                <a:latin typeface="Arial Narrow" panose="020B0606020202030204" pitchFamily="34" charset="0"/>
              </a:rPr>
              <a:t>nov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ý</a:t>
            </a:r>
            <a:r>
              <a:rPr lang="en-US" sz="4000" b="1" dirty="0" err="1" smtClean="0">
                <a:solidFill>
                  <a:srgbClr val="FFFF00"/>
                </a:solidFill>
                <a:latin typeface="Arial Narrow" panose="020B0606020202030204" pitchFamily="34" charset="0"/>
              </a:rPr>
              <a:t>ch</a:t>
            </a:r>
            <a:r>
              <a:rPr lang="en-US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obchodů</a:t>
            </a:r>
            <a:r>
              <a:rPr lang="en-US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z hlediska jejich základních vlastností 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                         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a způsobů obchodovatelnosti </a:t>
            </a:r>
          </a:p>
        </p:txBody>
      </p:sp>
      <p:sp>
        <p:nvSpPr>
          <p:cNvPr id="411650" name="Rectangle 3"/>
          <p:cNvSpPr>
            <a:spLocks noChangeArrowheads="1"/>
          </p:cNvSpPr>
          <p:nvPr/>
        </p:nvSpPr>
        <p:spPr bwMode="auto">
          <a:xfrm>
            <a:off x="3060700" y="1844824"/>
            <a:ext cx="3433763" cy="1141264"/>
          </a:xfrm>
          <a:prstGeom prst="rect">
            <a:avLst/>
          </a:prstGeom>
          <a:solidFill>
            <a:srgbClr val="FFCC00"/>
          </a:solidFill>
          <a:ln w="19050">
            <a:solidFill>
              <a:schemeClr val="bg2">
                <a:lumMod val="95000"/>
                <a:lumOff val="5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ts val="1800"/>
              </a:spcBef>
            </a:pPr>
            <a:endParaRPr lang="cs-CZ" sz="100" b="1" cap="all" dirty="0" smtClean="0">
              <a:solidFill>
                <a:schemeClr val="bg2"/>
              </a:solidFill>
            </a:endParaRPr>
          </a:p>
          <a:p>
            <a:pPr algn="ctr">
              <a:spcBef>
                <a:spcPts val="600"/>
              </a:spcBef>
            </a:pPr>
            <a:r>
              <a:rPr lang="cs-CZ" sz="2800" b="1" cap="all" dirty="0" smtClean="0">
                <a:solidFill>
                  <a:schemeClr val="bg2"/>
                </a:solidFill>
              </a:rPr>
              <a:t>Termínové </a:t>
            </a:r>
            <a:r>
              <a:rPr lang="cs-CZ" sz="2800" b="1" cap="all" dirty="0" smtClean="0">
                <a:solidFill>
                  <a:schemeClr val="bg2"/>
                </a:solidFill>
              </a:rPr>
              <a:t>obchody</a:t>
            </a:r>
            <a:endParaRPr lang="cs-CZ" sz="2800" b="1" cap="all" dirty="0">
              <a:solidFill>
                <a:schemeClr val="bg2"/>
              </a:solidFill>
            </a:endParaRPr>
          </a:p>
        </p:txBody>
      </p:sp>
      <p:sp>
        <p:nvSpPr>
          <p:cNvPr id="411651" name="Rectangle 4"/>
          <p:cNvSpPr>
            <a:spLocks noChangeArrowheads="1"/>
          </p:cNvSpPr>
          <p:nvPr/>
        </p:nvSpPr>
        <p:spPr bwMode="auto">
          <a:xfrm>
            <a:off x="468313" y="5738813"/>
            <a:ext cx="1627187" cy="930275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1600" b="1" dirty="0">
                <a:solidFill>
                  <a:schemeClr val="bg2"/>
                </a:solidFill>
              </a:rPr>
              <a:t>Kontrakty</a:t>
            </a:r>
          </a:p>
          <a:p>
            <a:pPr algn="ctr"/>
            <a:r>
              <a:rPr lang="cs-CZ" sz="1600" b="1" dirty="0">
                <a:solidFill>
                  <a:schemeClr val="bg2"/>
                </a:solidFill>
              </a:rPr>
              <a:t>typu forward</a:t>
            </a:r>
          </a:p>
          <a:p>
            <a:pPr algn="ctr">
              <a:spcBef>
                <a:spcPts val="600"/>
              </a:spcBef>
            </a:pPr>
            <a:r>
              <a:rPr lang="cs-CZ" sz="1600" b="1" dirty="0">
                <a:solidFill>
                  <a:schemeClr val="bg2"/>
                </a:solidFill>
              </a:rPr>
              <a:t>/OTC/</a:t>
            </a:r>
          </a:p>
        </p:txBody>
      </p:sp>
      <p:sp>
        <p:nvSpPr>
          <p:cNvPr id="411652" name="Rectangle 5"/>
          <p:cNvSpPr>
            <a:spLocks noChangeArrowheads="1"/>
          </p:cNvSpPr>
          <p:nvPr/>
        </p:nvSpPr>
        <p:spPr bwMode="auto">
          <a:xfrm>
            <a:off x="2184400" y="5738813"/>
            <a:ext cx="1535113" cy="930275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1600" b="1" dirty="0">
                <a:solidFill>
                  <a:schemeClr val="bg2"/>
                </a:solidFill>
              </a:rPr>
              <a:t>Kontrakty</a:t>
            </a:r>
          </a:p>
          <a:p>
            <a:pPr algn="ctr"/>
            <a:r>
              <a:rPr lang="cs-CZ" sz="1600" b="1" dirty="0">
                <a:solidFill>
                  <a:schemeClr val="bg2"/>
                </a:solidFill>
              </a:rPr>
              <a:t>typu </a:t>
            </a:r>
            <a:r>
              <a:rPr lang="cs-CZ" sz="1600" b="1" dirty="0" err="1">
                <a:solidFill>
                  <a:schemeClr val="bg2"/>
                </a:solidFill>
              </a:rPr>
              <a:t>futures</a:t>
            </a:r>
            <a:endParaRPr lang="cs-CZ" sz="1600" b="1" dirty="0">
              <a:solidFill>
                <a:schemeClr val="bg2"/>
              </a:solidFill>
            </a:endParaRPr>
          </a:p>
          <a:p>
            <a:pPr algn="ctr">
              <a:spcBef>
                <a:spcPts val="600"/>
              </a:spcBef>
            </a:pPr>
            <a:r>
              <a:rPr lang="cs-CZ" sz="1600" b="1" dirty="0">
                <a:solidFill>
                  <a:schemeClr val="bg2"/>
                </a:solidFill>
              </a:rPr>
              <a:t>/BURZOVNÍ/</a:t>
            </a:r>
          </a:p>
        </p:txBody>
      </p:sp>
      <p:sp>
        <p:nvSpPr>
          <p:cNvPr id="411653" name="Rectangle 6"/>
          <p:cNvSpPr>
            <a:spLocks noChangeArrowheads="1"/>
          </p:cNvSpPr>
          <p:nvPr/>
        </p:nvSpPr>
        <p:spPr bwMode="auto">
          <a:xfrm>
            <a:off x="3900488" y="5738813"/>
            <a:ext cx="1603375" cy="858837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30000"/>
              </a:spcBef>
            </a:pPr>
            <a:r>
              <a:rPr lang="cs-CZ" sz="1600" b="1" dirty="0">
                <a:solidFill>
                  <a:schemeClr val="bg2"/>
                </a:solidFill>
              </a:rPr>
              <a:t>Swapy</a:t>
            </a:r>
          </a:p>
          <a:p>
            <a:pPr algn="ctr"/>
            <a:endParaRPr lang="cs-CZ" sz="800" b="1" dirty="0">
              <a:solidFill>
                <a:schemeClr val="bg2"/>
              </a:solidFill>
            </a:endParaRPr>
          </a:p>
          <a:p>
            <a:pPr algn="ctr"/>
            <a:r>
              <a:rPr lang="cs-CZ" sz="1600" b="1" dirty="0">
                <a:solidFill>
                  <a:schemeClr val="bg2"/>
                </a:solidFill>
              </a:rPr>
              <a:t>/POUZE OTC/</a:t>
            </a:r>
          </a:p>
        </p:txBody>
      </p:sp>
      <p:sp>
        <p:nvSpPr>
          <p:cNvPr id="411654" name="Rectangle 7"/>
          <p:cNvSpPr>
            <a:spLocks noChangeArrowheads="1"/>
          </p:cNvSpPr>
          <p:nvPr/>
        </p:nvSpPr>
        <p:spPr bwMode="auto">
          <a:xfrm>
            <a:off x="5732463" y="5738813"/>
            <a:ext cx="1485900" cy="858837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ts val="1200"/>
              </a:spcBef>
            </a:pPr>
            <a:r>
              <a:rPr lang="cs-CZ" sz="1600" b="1" dirty="0">
                <a:solidFill>
                  <a:schemeClr val="bg2"/>
                </a:solidFill>
              </a:rPr>
              <a:t>Opce</a:t>
            </a:r>
          </a:p>
          <a:p>
            <a:pPr algn="ctr">
              <a:spcBef>
                <a:spcPts val="1200"/>
              </a:spcBef>
            </a:pPr>
            <a:r>
              <a:rPr lang="cs-CZ" sz="1600" b="1" dirty="0">
                <a:solidFill>
                  <a:schemeClr val="bg2"/>
                </a:solidFill>
              </a:rPr>
              <a:t>/BURZOVNÍ/</a:t>
            </a:r>
          </a:p>
        </p:txBody>
      </p:sp>
      <p:sp>
        <p:nvSpPr>
          <p:cNvPr id="411655" name="Rectangle 8"/>
          <p:cNvSpPr>
            <a:spLocks noChangeArrowheads="1"/>
          </p:cNvSpPr>
          <p:nvPr/>
        </p:nvSpPr>
        <p:spPr bwMode="auto">
          <a:xfrm>
            <a:off x="7332663" y="5738813"/>
            <a:ext cx="1487487" cy="894555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ts val="1200"/>
              </a:spcBef>
            </a:pPr>
            <a:r>
              <a:rPr lang="cs-CZ" sz="1600" b="1" dirty="0">
                <a:solidFill>
                  <a:schemeClr val="bg2"/>
                </a:solidFill>
              </a:rPr>
              <a:t>Opce</a:t>
            </a:r>
          </a:p>
          <a:p>
            <a:pPr algn="ctr">
              <a:spcBef>
                <a:spcPts val="1200"/>
              </a:spcBef>
            </a:pPr>
            <a:r>
              <a:rPr lang="cs-CZ" sz="1600" b="1" dirty="0">
                <a:solidFill>
                  <a:schemeClr val="bg2"/>
                </a:solidFill>
              </a:rPr>
              <a:t>/OTC/</a:t>
            </a:r>
          </a:p>
        </p:txBody>
      </p:sp>
      <p:sp>
        <p:nvSpPr>
          <p:cNvPr id="411656" name="Line 9"/>
          <p:cNvSpPr>
            <a:spLocks noChangeShapeType="1"/>
          </p:cNvSpPr>
          <p:nvPr/>
        </p:nvSpPr>
        <p:spPr bwMode="auto">
          <a:xfrm flipH="1">
            <a:off x="2546350" y="3101975"/>
            <a:ext cx="2230438" cy="465138"/>
          </a:xfrm>
          <a:prstGeom prst="line">
            <a:avLst/>
          </a:prstGeom>
          <a:ln w="28575"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cs-CZ">
              <a:ln w="19050">
                <a:solidFill>
                  <a:schemeClr val="tx1"/>
                </a:solidFill>
              </a:ln>
            </a:endParaRPr>
          </a:p>
        </p:txBody>
      </p:sp>
      <p:sp>
        <p:nvSpPr>
          <p:cNvPr id="411657" name="Line 10"/>
          <p:cNvSpPr>
            <a:spLocks noChangeShapeType="1"/>
          </p:cNvSpPr>
          <p:nvPr/>
        </p:nvSpPr>
        <p:spPr bwMode="auto">
          <a:xfrm>
            <a:off x="4776788" y="3101975"/>
            <a:ext cx="2232025" cy="4651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11658" name="Text Box 11"/>
          <p:cNvSpPr txBox="1">
            <a:spLocks noChangeArrowheads="1"/>
          </p:cNvSpPr>
          <p:nvPr/>
        </p:nvSpPr>
        <p:spPr bwMode="auto">
          <a:xfrm>
            <a:off x="487363" y="3684588"/>
            <a:ext cx="4806950" cy="1747837"/>
          </a:xfrm>
          <a:prstGeom prst="rect">
            <a:avLst/>
          </a:prstGeom>
          <a:solidFill>
            <a:srgbClr val="FFCC99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10000"/>
              </a:spcBef>
            </a:pPr>
            <a:r>
              <a:rPr lang="cs-CZ" b="1">
                <a:solidFill>
                  <a:schemeClr val="bg2"/>
                </a:solidFill>
              </a:rPr>
              <a:t>Neodvolatelné  /tzv. pevné/ </a:t>
            </a:r>
          </a:p>
          <a:p>
            <a:pPr algn="ctr">
              <a:lnSpc>
                <a:spcPct val="90000"/>
              </a:lnSpc>
              <a:spcBef>
                <a:spcPct val="10000"/>
              </a:spcBef>
            </a:pPr>
            <a:r>
              <a:rPr lang="cs-CZ" b="1">
                <a:solidFill>
                  <a:schemeClr val="bg2"/>
                </a:solidFill>
              </a:rPr>
              <a:t>termínové obchody</a:t>
            </a:r>
            <a:r>
              <a:rPr lang="cs-CZ" sz="1600" b="1">
                <a:solidFill>
                  <a:schemeClr val="bg2"/>
                </a:solidFill>
              </a:rPr>
              <a:t> </a:t>
            </a:r>
            <a:endParaRPr lang="cs-CZ">
              <a:solidFill>
                <a:schemeClr val="bg2"/>
              </a:solidFill>
            </a:endParaRPr>
          </a:p>
        </p:txBody>
      </p:sp>
      <p:sp>
        <p:nvSpPr>
          <p:cNvPr id="411659" name="Text Box 12"/>
          <p:cNvSpPr txBox="1">
            <a:spLocks noChangeArrowheads="1"/>
          </p:cNvSpPr>
          <p:nvPr/>
        </p:nvSpPr>
        <p:spPr bwMode="auto">
          <a:xfrm>
            <a:off x="5462588" y="3684588"/>
            <a:ext cx="3262312" cy="1747837"/>
          </a:xfrm>
          <a:prstGeom prst="rect">
            <a:avLst/>
          </a:prstGeom>
          <a:solidFill>
            <a:srgbClr val="FFCC99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ts val="200"/>
              </a:spcBef>
            </a:pPr>
            <a:r>
              <a:rPr lang="cs-CZ" b="1">
                <a:solidFill>
                  <a:schemeClr val="bg2"/>
                </a:solidFill>
              </a:rPr>
              <a:t>Podmíněné </a:t>
            </a:r>
          </a:p>
          <a:p>
            <a:pPr algn="ctr">
              <a:lnSpc>
                <a:spcPct val="90000"/>
              </a:lnSpc>
              <a:spcBef>
                <a:spcPts val="100"/>
              </a:spcBef>
            </a:pPr>
            <a:r>
              <a:rPr lang="cs-CZ" b="1">
                <a:solidFill>
                  <a:schemeClr val="bg2"/>
                </a:solidFill>
              </a:rPr>
              <a:t>termínové obchody</a:t>
            </a:r>
          </a:p>
        </p:txBody>
      </p:sp>
      <p:sp>
        <p:nvSpPr>
          <p:cNvPr id="411660" name="Text Box 13"/>
          <p:cNvSpPr txBox="1">
            <a:spLocks noChangeArrowheads="1"/>
          </p:cNvSpPr>
          <p:nvPr/>
        </p:nvSpPr>
        <p:spPr bwMode="auto">
          <a:xfrm>
            <a:off x="658813" y="4437063"/>
            <a:ext cx="2401887" cy="7620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cs-CZ" sz="1800" b="1">
                <a:solidFill>
                  <a:schemeClr val="bg2"/>
                </a:solidFill>
              </a:rPr>
              <a:t>Termínové kontrakty typu forward a futures</a:t>
            </a:r>
            <a:endParaRPr lang="cs-CZ" sz="1800">
              <a:solidFill>
                <a:schemeClr val="bg2"/>
              </a:solidFill>
            </a:endParaRPr>
          </a:p>
        </p:txBody>
      </p:sp>
      <p:sp>
        <p:nvSpPr>
          <p:cNvPr id="411661" name="Text Box 14"/>
          <p:cNvSpPr txBox="1">
            <a:spLocks noChangeArrowheads="1"/>
          </p:cNvSpPr>
          <p:nvPr/>
        </p:nvSpPr>
        <p:spPr bwMode="auto">
          <a:xfrm>
            <a:off x="3232150" y="4437063"/>
            <a:ext cx="1887538" cy="7620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cs-CZ" sz="1800" b="1">
                <a:solidFill>
                  <a:schemeClr val="bg2"/>
                </a:solidFill>
              </a:rPr>
              <a:t>Swapové  kontrakty</a:t>
            </a:r>
            <a:endParaRPr lang="cs-CZ" sz="1800">
              <a:solidFill>
                <a:schemeClr val="bg2"/>
              </a:solidFill>
            </a:endParaRPr>
          </a:p>
        </p:txBody>
      </p:sp>
      <p:sp>
        <p:nvSpPr>
          <p:cNvPr id="411662" name="Text Box 15"/>
          <p:cNvSpPr txBox="1">
            <a:spLocks noChangeArrowheads="1"/>
          </p:cNvSpPr>
          <p:nvPr/>
        </p:nvSpPr>
        <p:spPr bwMode="auto">
          <a:xfrm>
            <a:off x="6157913" y="4508500"/>
            <a:ext cx="1885950" cy="7620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ts val="1200"/>
              </a:spcBef>
            </a:pPr>
            <a:r>
              <a:rPr lang="cs-CZ" sz="1800" b="1">
                <a:solidFill>
                  <a:schemeClr val="bg2"/>
                </a:solidFill>
              </a:rPr>
              <a:t>Opční kontrakty</a:t>
            </a:r>
          </a:p>
        </p:txBody>
      </p:sp>
      <p:sp>
        <p:nvSpPr>
          <p:cNvPr id="411663" name="Line 16"/>
          <p:cNvSpPr>
            <a:spLocks noChangeShapeType="1"/>
          </p:cNvSpPr>
          <p:nvPr/>
        </p:nvSpPr>
        <p:spPr bwMode="auto">
          <a:xfrm flipH="1">
            <a:off x="1403350" y="5445125"/>
            <a:ext cx="303213" cy="3159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11664" name="Line 17"/>
          <p:cNvSpPr>
            <a:spLocks noChangeShapeType="1"/>
          </p:cNvSpPr>
          <p:nvPr/>
        </p:nvSpPr>
        <p:spPr bwMode="auto">
          <a:xfrm>
            <a:off x="1763713" y="5445125"/>
            <a:ext cx="1368425" cy="2889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11665" name="Line 18"/>
          <p:cNvSpPr>
            <a:spLocks noChangeShapeType="1"/>
          </p:cNvSpPr>
          <p:nvPr/>
        </p:nvSpPr>
        <p:spPr bwMode="auto">
          <a:xfrm>
            <a:off x="4427538" y="5445125"/>
            <a:ext cx="0" cy="2841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11666" name="Line 19"/>
          <p:cNvSpPr>
            <a:spLocks noChangeShapeType="1"/>
          </p:cNvSpPr>
          <p:nvPr/>
        </p:nvSpPr>
        <p:spPr bwMode="auto">
          <a:xfrm flipH="1">
            <a:off x="6443663" y="5445125"/>
            <a:ext cx="793750" cy="2508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11667" name="Line 20"/>
          <p:cNvSpPr>
            <a:spLocks noChangeShapeType="1"/>
          </p:cNvSpPr>
          <p:nvPr/>
        </p:nvSpPr>
        <p:spPr bwMode="auto">
          <a:xfrm>
            <a:off x="7237413" y="5445125"/>
            <a:ext cx="1016000" cy="2508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cxnSp>
        <p:nvCxnSpPr>
          <p:cNvPr id="7" name="Přímá spojnice se šipkou 6"/>
          <p:cNvCxnSpPr/>
          <p:nvPr/>
        </p:nvCxnSpPr>
        <p:spPr bwMode="auto">
          <a:xfrm>
            <a:off x="10548664" y="1457660"/>
            <a:ext cx="914400" cy="914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" name="Přímá spojnice 8"/>
          <p:cNvCxnSpPr/>
          <p:nvPr/>
        </p:nvCxnSpPr>
        <p:spPr bwMode="auto">
          <a:xfrm>
            <a:off x="-1908720" y="836712"/>
            <a:ext cx="914400" cy="914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8274" name="Group 3"/>
          <p:cNvGrpSpPr>
            <a:grpSpLocks/>
          </p:cNvGrpSpPr>
          <p:nvPr/>
        </p:nvGrpSpPr>
        <p:grpSpPr bwMode="auto">
          <a:xfrm>
            <a:off x="250825" y="278767"/>
            <a:ext cx="8713789" cy="6318581"/>
            <a:chOff x="158" y="728"/>
            <a:chExt cx="5489" cy="3268"/>
          </a:xfrm>
        </p:grpSpPr>
        <p:sp>
          <p:nvSpPr>
            <p:cNvPr id="352260" name="Rectangle 4"/>
            <p:cNvSpPr>
              <a:spLocks noChangeArrowheads="1"/>
            </p:cNvSpPr>
            <p:nvPr/>
          </p:nvSpPr>
          <p:spPr bwMode="auto">
            <a:xfrm>
              <a:off x="158" y="728"/>
              <a:ext cx="5489" cy="562"/>
            </a:xfrm>
            <a:prstGeom prst="rect">
              <a:avLst/>
            </a:prstGeom>
            <a:solidFill>
              <a:schemeClr val="bg1"/>
            </a:solidFill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r>
                <a:rPr lang="cs-CZ" sz="40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Základní druhy podkladových aktiv</a:t>
              </a:r>
              <a:r>
                <a:rPr lang="cs-CZ" sz="4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 </a:t>
              </a:r>
              <a:r>
                <a:rPr lang="cs-CZ" sz="40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termínových (derivátových) instrumentů</a:t>
              </a:r>
              <a:endParaRPr lang="cs-C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endParaRPr>
            </a:p>
            <a:p>
              <a:pPr>
                <a:defRPr/>
              </a:pPr>
              <a:endParaRPr lang="cs-CZ" sz="2300" b="1" dirty="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Narrow" pitchFamily="34" charset="0"/>
              </a:endParaRPr>
            </a:p>
          </p:txBody>
        </p:sp>
        <p:sp>
          <p:nvSpPr>
            <p:cNvPr id="352261" name="Rectangle 5"/>
            <p:cNvSpPr>
              <a:spLocks noChangeArrowheads="1"/>
            </p:cNvSpPr>
            <p:nvPr/>
          </p:nvSpPr>
          <p:spPr bwMode="auto">
            <a:xfrm>
              <a:off x="404" y="2362"/>
              <a:ext cx="1759" cy="163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Bef>
                  <a:spcPts val="600"/>
                </a:spcBef>
                <a:defRPr/>
              </a:pPr>
              <a:r>
                <a:rPr lang="cs-CZ" sz="2200" b="1" dirty="0" smtClean="0">
                  <a:solidFill>
                    <a:srgbClr val="FC1C04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Finanční podkladová  </a:t>
              </a:r>
              <a:r>
                <a:rPr lang="cs-CZ" sz="2200" b="1" dirty="0">
                  <a:solidFill>
                    <a:srgbClr val="FC1C04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aktiva</a:t>
              </a:r>
            </a:p>
          </p:txBody>
        </p:sp>
        <p:sp>
          <p:nvSpPr>
            <p:cNvPr id="352263" name="Rectangle 7"/>
            <p:cNvSpPr>
              <a:spLocks noChangeArrowheads="1"/>
            </p:cNvSpPr>
            <p:nvPr/>
          </p:nvSpPr>
          <p:spPr bwMode="auto">
            <a:xfrm>
              <a:off x="3407" y="2357"/>
              <a:ext cx="1779" cy="163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Bef>
                  <a:spcPts val="600"/>
                </a:spcBef>
                <a:defRPr/>
              </a:pPr>
              <a:r>
                <a:rPr lang="cs-CZ" sz="2200" b="1" dirty="0" smtClean="0">
                  <a:solidFill>
                    <a:srgbClr val="FC1C04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Reálná podkladová   aktiva</a:t>
              </a:r>
              <a:endParaRPr lang="cs-CZ" sz="2200" b="1" dirty="0">
                <a:solidFill>
                  <a:srgbClr val="FC1C04"/>
                </a:solidFill>
              </a:endParaRPr>
            </a:p>
            <a:p>
              <a:pPr algn="ctr">
                <a:spcBef>
                  <a:spcPts val="600"/>
                </a:spcBef>
                <a:defRPr/>
              </a:pPr>
              <a:endParaRPr lang="cs-CZ" i="1" dirty="0">
                <a:solidFill>
                  <a:srgbClr val="FC1C04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>
                <a:defRPr/>
              </a:pPr>
              <a:endParaRPr lang="cs-CZ" sz="1800" dirty="0">
                <a:latin typeface="Arial" charset="0"/>
              </a:endParaRPr>
            </a:p>
          </p:txBody>
        </p:sp>
        <p:sp>
          <p:nvSpPr>
            <p:cNvPr id="438279" name="Line 8"/>
            <p:cNvSpPr>
              <a:spLocks noChangeShapeType="1"/>
            </p:cNvSpPr>
            <p:nvPr/>
          </p:nvSpPr>
          <p:spPr bwMode="auto">
            <a:xfrm flipH="1">
              <a:off x="1373" y="1690"/>
              <a:ext cx="1441" cy="523"/>
            </a:xfrm>
            <a:prstGeom prst="line">
              <a:avLst/>
            </a:prstGeom>
            <a:noFill/>
            <a:ln w="38100">
              <a:solidFill>
                <a:srgbClr val="FFFF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8280" name="Line 9"/>
            <p:cNvSpPr>
              <a:spLocks noChangeShapeType="1"/>
            </p:cNvSpPr>
            <p:nvPr/>
          </p:nvSpPr>
          <p:spPr bwMode="auto">
            <a:xfrm>
              <a:off x="2814" y="1695"/>
              <a:ext cx="1442" cy="523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8283" name="Text Box 12"/>
            <p:cNvSpPr txBox="1">
              <a:spLocks noChangeArrowheads="1"/>
            </p:cNvSpPr>
            <p:nvPr/>
          </p:nvSpPr>
          <p:spPr bwMode="auto">
            <a:xfrm>
              <a:off x="3407" y="2762"/>
              <a:ext cx="1779" cy="1229"/>
            </a:xfrm>
            <a:prstGeom prst="rect">
              <a:avLst/>
            </a:prstGeom>
            <a:solidFill>
              <a:srgbClr val="FFFFCC">
                <a:alpha val="50195"/>
              </a:srgbClr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600" b="1" u="sng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Jednoduchá </a:t>
              </a:r>
              <a:r>
                <a:rPr lang="cs-CZ" sz="1600" b="1" u="sng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aktiva</a:t>
              </a:r>
              <a:endParaRPr lang="cs-CZ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  <a:p>
              <a:pPr>
                <a:spcBef>
                  <a:spcPts val="600"/>
                </a:spcBef>
              </a:pPr>
              <a:r>
                <a:rPr lang="cs-CZ" sz="16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 </a:t>
              </a:r>
              <a:r>
                <a:rPr lang="cs-CZ" sz="16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Komodity</a:t>
              </a:r>
              <a:endParaRPr lang="cs-CZ" sz="16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  <a:p>
              <a:r>
                <a:rPr lang="cs-CZ" sz="16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</a:t>
              </a:r>
              <a:r>
                <a:rPr lang="cs-CZ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 </a:t>
              </a:r>
              <a:r>
                <a:rPr lang="cs-CZ" sz="16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Nemovitosti</a:t>
              </a:r>
              <a:endParaRPr lang="cs-CZ" sz="16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  <a:p>
              <a:r>
                <a:rPr lang="cs-CZ" sz="16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 </a:t>
              </a:r>
              <a:r>
                <a:rPr lang="cs-CZ" sz="16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Movité vědci</a:t>
              </a:r>
            </a:p>
            <a:p>
              <a:endParaRPr lang="cs-CZ" sz="1600" b="1" u="sng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sym typeface="Symbol" pitchFamily="18" charset="2"/>
              </a:endParaRPr>
            </a:p>
            <a:p>
              <a:pPr>
                <a:spcBef>
                  <a:spcPts val="1200"/>
                </a:spcBef>
              </a:pPr>
              <a:r>
                <a:rPr lang="cs-CZ" sz="1600" b="1" u="sng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Souhrnná aktiva</a:t>
              </a:r>
              <a:endParaRPr lang="cs-CZ" sz="16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  <a:p>
              <a:pPr>
                <a:spcBef>
                  <a:spcPts val="600"/>
                </a:spcBef>
              </a:pPr>
              <a:r>
                <a:rPr lang="cs-CZ" sz="16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</a:t>
              </a:r>
              <a:r>
                <a:rPr lang="cs-CZ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 </a:t>
              </a:r>
              <a:r>
                <a:rPr lang="cs-CZ" sz="16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 Burzovní indexy </a:t>
              </a:r>
            </a:p>
            <a:p>
              <a:r>
                <a:rPr lang="cs-CZ" sz="16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</a:t>
              </a:r>
              <a:r>
                <a:rPr lang="cs-CZ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 </a:t>
              </a:r>
              <a:r>
                <a:rPr lang="cs-CZ" sz="16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 Koše aktiv</a:t>
              </a:r>
            </a:p>
            <a:p>
              <a:endParaRPr lang="cs-CZ" sz="1600" i="1" dirty="0">
                <a:solidFill>
                  <a:schemeClr val="bg2"/>
                </a:solidFill>
              </a:endParaRPr>
            </a:p>
            <a:p>
              <a:endParaRPr lang="cs-CZ" sz="1400" dirty="0">
                <a:latin typeface="Arial" charset="0"/>
              </a:endParaRPr>
            </a:p>
          </p:txBody>
        </p:sp>
        <p:sp>
          <p:nvSpPr>
            <p:cNvPr id="438284" name="Text Box 13"/>
            <p:cNvSpPr txBox="1">
              <a:spLocks noChangeArrowheads="1"/>
            </p:cNvSpPr>
            <p:nvPr/>
          </p:nvSpPr>
          <p:spPr bwMode="auto">
            <a:xfrm>
              <a:off x="401" y="2762"/>
              <a:ext cx="1759" cy="1234"/>
            </a:xfrm>
            <a:prstGeom prst="rect">
              <a:avLst/>
            </a:prstGeom>
            <a:solidFill>
              <a:srgbClr val="FFFFCC">
                <a:alpha val="50195"/>
              </a:srgbClr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30000"/>
                </a:spcBef>
              </a:pPr>
              <a:r>
                <a:rPr lang="cs-CZ" sz="1600" b="1" u="sng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Jednoduchá aktiva</a:t>
              </a:r>
            </a:p>
            <a:p>
              <a:pPr>
                <a:spcBef>
                  <a:spcPts val="600"/>
                </a:spcBef>
              </a:pPr>
              <a:r>
                <a:rPr lang="cs-CZ" sz="16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</a:t>
              </a:r>
              <a:r>
                <a:rPr lang="cs-CZ" sz="16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  Akcie</a:t>
              </a:r>
              <a:endParaRPr lang="cs-CZ" sz="16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  <a:p>
              <a:r>
                <a:rPr lang="cs-CZ" sz="16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</a:t>
              </a:r>
              <a:r>
                <a:rPr lang="cs-CZ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 </a:t>
              </a:r>
              <a:r>
                <a:rPr lang="cs-CZ" sz="16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 </a:t>
              </a:r>
              <a:r>
                <a:rPr lang="cs-CZ" sz="16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Dluhopisy</a:t>
              </a:r>
              <a:endParaRPr lang="cs-CZ" sz="16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  <a:p>
              <a:r>
                <a:rPr lang="cs-CZ" sz="16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</a:t>
              </a:r>
              <a:r>
                <a:rPr lang="cs-CZ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 </a:t>
              </a:r>
              <a:r>
                <a:rPr lang="cs-CZ" sz="16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 </a:t>
              </a:r>
              <a:r>
                <a:rPr lang="cs-CZ" sz="16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Cizí měny</a:t>
              </a:r>
              <a:endParaRPr lang="cs-CZ" sz="16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  <a:p>
              <a:r>
                <a:rPr lang="cs-CZ" sz="16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</a:t>
              </a:r>
              <a:r>
                <a:rPr lang="cs-CZ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  </a:t>
              </a:r>
              <a:r>
                <a:rPr lang="cs-CZ" sz="16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Drahé kovy</a:t>
              </a:r>
              <a:endParaRPr lang="cs-CZ" sz="16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  <a:p>
              <a:endParaRPr lang="cs-CZ" sz="16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sym typeface="Symbol" pitchFamily="18" charset="2"/>
              </a:endParaRPr>
            </a:p>
            <a:p>
              <a:r>
                <a:rPr lang="cs-CZ" sz="1600" b="1" u="sng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Souhrnná aktiva</a:t>
              </a:r>
            </a:p>
            <a:p>
              <a:pPr>
                <a:spcBef>
                  <a:spcPct val="30000"/>
                </a:spcBef>
              </a:pPr>
              <a:r>
                <a:rPr lang="cs-CZ" sz="16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 </a:t>
              </a:r>
              <a:r>
                <a:rPr lang="cs-CZ" sz="16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 Burzovní indexy</a:t>
              </a:r>
              <a:endParaRPr lang="cs-CZ" sz="16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  <a:p>
              <a:r>
                <a:rPr lang="cs-CZ" sz="16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</a:t>
              </a:r>
              <a:r>
                <a:rPr lang="cs-CZ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 </a:t>
              </a:r>
              <a:r>
                <a:rPr lang="cs-CZ" sz="16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 </a:t>
              </a:r>
              <a:r>
                <a:rPr lang="cs-CZ" sz="16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Koše aktiv</a:t>
              </a:r>
              <a:endParaRPr lang="cs-CZ" sz="16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  <a:p>
              <a:endParaRPr lang="cs-CZ" sz="1600" b="1" dirty="0">
                <a:solidFill>
                  <a:schemeClr val="bg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7583446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ChangeArrowheads="1"/>
          </p:cNvSpPr>
          <p:nvPr/>
        </p:nvSpPr>
        <p:spPr bwMode="auto">
          <a:xfrm>
            <a:off x="539552" y="-27592"/>
            <a:ext cx="806489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cs-C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Situace držitele dlouhé pozice </a:t>
            </a:r>
            <a:r>
              <a:rPr lang="cs-CZ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     (</a:t>
            </a:r>
            <a:r>
              <a:rPr lang="cs-C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kupujícího </a:t>
            </a:r>
            <a:r>
              <a:rPr lang="cs-CZ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forward</a:t>
            </a:r>
            <a:r>
              <a:rPr lang="cs-CZ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) při vzestupu ceny podkladového aktiva</a:t>
            </a:r>
            <a:endParaRPr lang="cs-CZ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412674" name="Line 3"/>
          <p:cNvSpPr>
            <a:spLocks noChangeShapeType="1"/>
          </p:cNvSpPr>
          <p:nvPr/>
        </p:nvSpPr>
        <p:spPr bwMode="auto">
          <a:xfrm>
            <a:off x="1733550" y="2114550"/>
            <a:ext cx="0" cy="34718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12675" name="Line 4"/>
          <p:cNvSpPr>
            <a:spLocks noChangeShapeType="1"/>
          </p:cNvSpPr>
          <p:nvPr/>
        </p:nvSpPr>
        <p:spPr bwMode="auto">
          <a:xfrm flipV="1">
            <a:off x="1954213" y="3944938"/>
            <a:ext cx="63595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12676" name="Line 5"/>
          <p:cNvSpPr>
            <a:spLocks noChangeShapeType="1"/>
          </p:cNvSpPr>
          <p:nvPr/>
        </p:nvSpPr>
        <p:spPr bwMode="auto">
          <a:xfrm rot="20229044" flipV="1">
            <a:off x="1547813" y="3081338"/>
            <a:ext cx="5916612" cy="13557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12677" name="Text Box 6"/>
          <p:cNvSpPr txBox="1">
            <a:spLocks noChangeArrowheads="1"/>
          </p:cNvSpPr>
          <p:nvPr/>
        </p:nvSpPr>
        <p:spPr bwMode="auto">
          <a:xfrm>
            <a:off x="5580063" y="4005263"/>
            <a:ext cx="2771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1"/>
            <a:r>
              <a:rPr lang="cs-CZ" sz="1100" b="1"/>
              <a:t> </a:t>
            </a:r>
            <a:r>
              <a:rPr lang="cs-CZ" sz="1800" b="1"/>
              <a:t>Promptní kurz akcie</a:t>
            </a:r>
            <a:endParaRPr lang="cs-CZ" sz="1800"/>
          </a:p>
        </p:txBody>
      </p:sp>
      <p:sp>
        <p:nvSpPr>
          <p:cNvPr id="412678" name="Text Box 7"/>
          <p:cNvSpPr txBox="1">
            <a:spLocks noChangeArrowheads="1"/>
          </p:cNvSpPr>
          <p:nvPr/>
        </p:nvSpPr>
        <p:spPr bwMode="auto">
          <a:xfrm>
            <a:off x="1187450" y="2216150"/>
            <a:ext cx="436563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3200" b="1" dirty="0"/>
              <a:t>+</a:t>
            </a:r>
          </a:p>
        </p:txBody>
      </p:sp>
      <p:sp>
        <p:nvSpPr>
          <p:cNvPr id="412679" name="Text Box 8"/>
          <p:cNvSpPr txBox="1">
            <a:spLocks noChangeArrowheads="1"/>
          </p:cNvSpPr>
          <p:nvPr/>
        </p:nvSpPr>
        <p:spPr bwMode="auto">
          <a:xfrm>
            <a:off x="1187450" y="4991326"/>
            <a:ext cx="546100" cy="73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2400" b="1" dirty="0" smtClean="0"/>
              <a:t>─</a:t>
            </a:r>
            <a:endParaRPr lang="cs-CZ" sz="2400" dirty="0"/>
          </a:p>
        </p:txBody>
      </p:sp>
      <p:sp>
        <p:nvSpPr>
          <p:cNvPr id="412680" name="Text Box 9"/>
          <p:cNvSpPr txBox="1">
            <a:spLocks noChangeArrowheads="1"/>
          </p:cNvSpPr>
          <p:nvPr/>
        </p:nvSpPr>
        <p:spPr bwMode="auto">
          <a:xfrm>
            <a:off x="4878388" y="3987800"/>
            <a:ext cx="982662" cy="94773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1600" b="1" dirty="0" smtClean="0"/>
              <a:t>20</a:t>
            </a:r>
            <a:r>
              <a:rPr lang="cs-CZ" sz="1600" b="1" dirty="0"/>
              <a:t> 000</a:t>
            </a:r>
          </a:p>
          <a:p>
            <a:pPr algn="ctr"/>
            <a:r>
              <a:rPr lang="en-US" sz="1600" b="1" dirty="0"/>
              <a:t>[</a:t>
            </a:r>
            <a:r>
              <a:rPr lang="cs-CZ" sz="1600" b="1" dirty="0"/>
              <a:t>€</a:t>
            </a:r>
            <a:r>
              <a:rPr lang="en-US" sz="1600" b="1" dirty="0"/>
              <a:t>]</a:t>
            </a:r>
            <a:endParaRPr lang="cs-CZ" sz="1600" b="1" dirty="0"/>
          </a:p>
        </p:txBody>
      </p:sp>
      <p:sp>
        <p:nvSpPr>
          <p:cNvPr id="412681" name="Text Box 10"/>
          <p:cNvSpPr txBox="1">
            <a:spLocks noChangeArrowheads="1"/>
          </p:cNvSpPr>
          <p:nvPr/>
        </p:nvSpPr>
        <p:spPr bwMode="auto">
          <a:xfrm>
            <a:off x="1187450" y="3797300"/>
            <a:ext cx="436563" cy="63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2400" b="1"/>
              <a:t>0</a:t>
            </a:r>
          </a:p>
        </p:txBody>
      </p:sp>
      <p:sp>
        <p:nvSpPr>
          <p:cNvPr id="412682" name="Text Box 11"/>
          <p:cNvSpPr txBox="1">
            <a:spLocks noChangeArrowheads="1"/>
          </p:cNvSpPr>
          <p:nvPr/>
        </p:nvSpPr>
        <p:spPr bwMode="auto">
          <a:xfrm>
            <a:off x="3817938" y="3983038"/>
            <a:ext cx="1087437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500"/>
              </a:spcBef>
            </a:pPr>
            <a:r>
              <a:rPr lang="cs-CZ" sz="1600" b="1" dirty="0" smtClean="0"/>
              <a:t>16</a:t>
            </a:r>
            <a:r>
              <a:rPr lang="cs-CZ" sz="1600" b="1" dirty="0"/>
              <a:t> 000</a:t>
            </a:r>
          </a:p>
          <a:p>
            <a:pPr algn="ctr"/>
            <a:r>
              <a:rPr lang="en-US" sz="1600" b="1" dirty="0"/>
              <a:t>[</a:t>
            </a:r>
            <a:r>
              <a:rPr lang="cs-CZ" sz="1600" b="1" dirty="0"/>
              <a:t>€</a:t>
            </a:r>
            <a:r>
              <a:rPr lang="en-US" sz="1600" b="1" dirty="0"/>
              <a:t>]</a:t>
            </a:r>
            <a:endParaRPr lang="cs-CZ" sz="1600" b="1" dirty="0"/>
          </a:p>
        </p:txBody>
      </p:sp>
      <p:sp>
        <p:nvSpPr>
          <p:cNvPr id="412683" name="AutoShape 12"/>
          <p:cNvSpPr>
            <a:spLocks noChangeArrowheads="1"/>
          </p:cNvSpPr>
          <p:nvPr/>
        </p:nvSpPr>
        <p:spPr bwMode="auto">
          <a:xfrm>
            <a:off x="1979613" y="2420938"/>
            <a:ext cx="2084387" cy="1168400"/>
          </a:xfrm>
          <a:prstGeom prst="wedgeRectCallout">
            <a:avLst>
              <a:gd name="adj1" fmla="val 58074"/>
              <a:gd name="adj2" fmla="val 78806"/>
            </a:avLst>
          </a:prstGeom>
          <a:solidFill>
            <a:srgbClr val="FFFFFF">
              <a:alpha val="0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1800" b="1" dirty="0"/>
              <a:t>Sjednaná cena plnění termínového kontraktu typu </a:t>
            </a:r>
            <a:r>
              <a:rPr lang="cs-CZ" sz="1800" b="1" dirty="0" smtClean="0"/>
              <a:t>forward</a:t>
            </a:r>
            <a:endParaRPr lang="cs-CZ" sz="1800" dirty="0"/>
          </a:p>
        </p:txBody>
      </p:sp>
      <p:sp>
        <p:nvSpPr>
          <p:cNvPr id="412684" name="AutoShape 13"/>
          <p:cNvSpPr>
            <a:spLocks noChangeArrowheads="1"/>
          </p:cNvSpPr>
          <p:nvPr/>
        </p:nvSpPr>
        <p:spPr bwMode="auto">
          <a:xfrm>
            <a:off x="6092825" y="2851150"/>
            <a:ext cx="1439863" cy="804863"/>
          </a:xfrm>
          <a:prstGeom prst="wedgeRectCallout">
            <a:avLst>
              <a:gd name="adj1" fmla="val -82931"/>
              <a:gd name="adj2" fmla="val 39810"/>
            </a:avLst>
          </a:prstGeom>
          <a:solidFill>
            <a:srgbClr val="FF6600">
              <a:alpha val="50195"/>
            </a:srgbClr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2200" b="1" dirty="0" smtClean="0"/>
              <a:t>4</a:t>
            </a:r>
            <a:r>
              <a:rPr lang="cs-CZ" sz="2200" b="1" dirty="0"/>
              <a:t> 000 €</a:t>
            </a:r>
          </a:p>
          <a:p>
            <a:pPr algn="ctr"/>
            <a:r>
              <a:rPr lang="cs-CZ" sz="2200" b="1" dirty="0"/>
              <a:t>ZISK</a:t>
            </a:r>
            <a:endParaRPr lang="cs-CZ" sz="2200" dirty="0"/>
          </a:p>
        </p:txBody>
      </p:sp>
      <p:sp>
        <p:nvSpPr>
          <p:cNvPr id="412685" name="AutoShape 14"/>
          <p:cNvSpPr>
            <a:spLocks noChangeArrowheads="1"/>
          </p:cNvSpPr>
          <p:nvPr/>
        </p:nvSpPr>
        <p:spPr bwMode="auto">
          <a:xfrm>
            <a:off x="5902325" y="4946650"/>
            <a:ext cx="2411413" cy="1219200"/>
          </a:xfrm>
          <a:prstGeom prst="wedgeRectCallout">
            <a:avLst>
              <a:gd name="adj1" fmla="val -62903"/>
              <a:gd name="adj2" fmla="val -131250"/>
            </a:avLst>
          </a:prstGeom>
          <a:solidFill>
            <a:srgbClr val="FFFFFF">
              <a:alpha val="0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1800" b="1" dirty="0"/>
              <a:t>Promptní kurz akcie existující v okamžiku plnění termínového kontraktu </a:t>
            </a:r>
            <a:r>
              <a:rPr lang="cs-CZ" sz="1800" b="1" dirty="0" smtClean="0"/>
              <a:t>forward</a:t>
            </a:r>
            <a:endParaRPr lang="cs-CZ" sz="1800" b="1" dirty="0"/>
          </a:p>
        </p:txBody>
      </p:sp>
      <p:sp>
        <p:nvSpPr>
          <p:cNvPr id="412686" name="Line 15"/>
          <p:cNvSpPr>
            <a:spLocks noChangeShapeType="1"/>
          </p:cNvSpPr>
          <p:nvPr/>
        </p:nvSpPr>
        <p:spPr bwMode="auto">
          <a:xfrm flipH="1">
            <a:off x="5572125" y="2943225"/>
            <a:ext cx="0" cy="1001713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4365"/>
            <a:ext cx="7772400" cy="16705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Situace držitele krátké pozice (prodávajícího forward)</a:t>
            </a:r>
            <a:r>
              <a:rPr lang="cs-CZ" sz="4000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</a:t>
            </a:r>
            <a:r>
              <a:rPr lang="cs-CZ" sz="4000" b="1" dirty="0">
                <a:solidFill>
                  <a:srgbClr val="FFFF00"/>
                </a:solidFill>
                <a:latin typeface="Arial Narrow" panose="020B0606020202030204" pitchFamily="34" charset="0"/>
              </a:rPr>
              <a:t>při vzestupu ceny podkladového 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aktiva</a:t>
            </a:r>
            <a:endParaRPr lang="cs-CZ" sz="4000" dirty="0" smtClean="0">
              <a:solidFill>
                <a:srgbClr val="FFFF00"/>
              </a:solidFill>
              <a:latin typeface="Arial Narrow" panose="020B0606020202030204" pitchFamily="34" charset="0"/>
            </a:endParaRPr>
          </a:p>
        </p:txBody>
      </p:sp>
      <p:sp>
        <p:nvSpPr>
          <p:cNvPr id="413698" name="Line 3"/>
          <p:cNvSpPr>
            <a:spLocks noChangeShapeType="1"/>
          </p:cNvSpPr>
          <p:nvPr/>
        </p:nvSpPr>
        <p:spPr bwMode="auto">
          <a:xfrm>
            <a:off x="1208908" y="1817688"/>
            <a:ext cx="0" cy="43275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13699" name="Line 4"/>
          <p:cNvSpPr>
            <a:spLocks noChangeShapeType="1"/>
          </p:cNvSpPr>
          <p:nvPr/>
        </p:nvSpPr>
        <p:spPr bwMode="auto">
          <a:xfrm>
            <a:off x="1354138" y="4129088"/>
            <a:ext cx="6723062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13700" name="Line 5"/>
          <p:cNvSpPr>
            <a:spLocks noChangeShapeType="1"/>
          </p:cNvSpPr>
          <p:nvPr/>
        </p:nvSpPr>
        <p:spPr bwMode="auto">
          <a:xfrm>
            <a:off x="5247456" y="4129088"/>
            <a:ext cx="0" cy="1177925"/>
          </a:xfrm>
          <a:prstGeom prst="line">
            <a:avLst/>
          </a:prstGeom>
          <a:noFill/>
          <a:ln w="38100">
            <a:solidFill>
              <a:srgbClr val="00CCFF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13701" name="Text Box 6"/>
          <p:cNvSpPr txBox="1">
            <a:spLocks noChangeArrowheads="1"/>
          </p:cNvSpPr>
          <p:nvPr/>
        </p:nvSpPr>
        <p:spPr bwMode="auto">
          <a:xfrm>
            <a:off x="5969000" y="2759075"/>
            <a:ext cx="12350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3702" name="Text Box 7"/>
          <p:cNvSpPr txBox="1">
            <a:spLocks noChangeArrowheads="1"/>
          </p:cNvSpPr>
          <p:nvPr/>
        </p:nvSpPr>
        <p:spPr bwMode="auto">
          <a:xfrm>
            <a:off x="684213" y="1836738"/>
            <a:ext cx="44767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3200" b="1" dirty="0"/>
              <a:t>+</a:t>
            </a:r>
            <a:endParaRPr lang="cs-CZ" sz="3200" dirty="0"/>
          </a:p>
        </p:txBody>
      </p:sp>
      <p:sp>
        <p:nvSpPr>
          <p:cNvPr id="413703" name="Text Box 8"/>
          <p:cNvSpPr txBox="1">
            <a:spLocks noChangeArrowheads="1"/>
          </p:cNvSpPr>
          <p:nvPr/>
        </p:nvSpPr>
        <p:spPr bwMode="auto">
          <a:xfrm>
            <a:off x="684213" y="5229225"/>
            <a:ext cx="560387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2400" b="1" dirty="0"/>
              <a:t>─</a:t>
            </a:r>
            <a:endParaRPr lang="cs-CZ" sz="2400" dirty="0"/>
          </a:p>
        </p:txBody>
      </p:sp>
      <p:sp>
        <p:nvSpPr>
          <p:cNvPr id="413704" name="Text Box 9"/>
          <p:cNvSpPr txBox="1">
            <a:spLocks noChangeArrowheads="1"/>
          </p:cNvSpPr>
          <p:nvPr/>
        </p:nvSpPr>
        <p:spPr bwMode="auto">
          <a:xfrm>
            <a:off x="4787900" y="3284538"/>
            <a:ext cx="898525" cy="11779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cs-CZ" sz="1200" b="1" dirty="0"/>
          </a:p>
          <a:p>
            <a:pPr algn="ctr">
              <a:spcBef>
                <a:spcPts val="100"/>
              </a:spcBef>
            </a:pPr>
            <a:r>
              <a:rPr lang="cs-CZ" sz="1800" b="1" dirty="0" smtClean="0"/>
              <a:t>20 </a:t>
            </a:r>
            <a:r>
              <a:rPr lang="cs-CZ" sz="1800" b="1" dirty="0"/>
              <a:t>000</a:t>
            </a:r>
          </a:p>
          <a:p>
            <a:pPr algn="ctr">
              <a:spcBef>
                <a:spcPts val="100"/>
              </a:spcBef>
            </a:pPr>
            <a:r>
              <a:rPr lang="en-US" sz="1800" b="1" dirty="0"/>
              <a:t>[</a:t>
            </a:r>
            <a:r>
              <a:rPr lang="cs-CZ" sz="1800" b="1" dirty="0"/>
              <a:t>€</a:t>
            </a:r>
            <a:r>
              <a:rPr lang="en-US" sz="1800" b="1" dirty="0"/>
              <a:t>]</a:t>
            </a:r>
            <a:endParaRPr lang="cs-CZ" sz="1800" b="1" dirty="0"/>
          </a:p>
        </p:txBody>
      </p:sp>
      <p:sp>
        <p:nvSpPr>
          <p:cNvPr id="413705" name="Text Box 10"/>
          <p:cNvSpPr txBox="1">
            <a:spLocks noChangeArrowheads="1"/>
          </p:cNvSpPr>
          <p:nvPr/>
        </p:nvSpPr>
        <p:spPr bwMode="auto">
          <a:xfrm>
            <a:off x="684213" y="3805238"/>
            <a:ext cx="447675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2400" b="1"/>
              <a:t>0</a:t>
            </a:r>
            <a:endParaRPr lang="cs-CZ" sz="2400"/>
          </a:p>
        </p:txBody>
      </p:sp>
      <p:sp>
        <p:nvSpPr>
          <p:cNvPr id="413706" name="Text Box 11"/>
          <p:cNvSpPr txBox="1">
            <a:spLocks noChangeArrowheads="1"/>
          </p:cNvSpPr>
          <p:nvPr/>
        </p:nvSpPr>
        <p:spPr bwMode="auto">
          <a:xfrm>
            <a:off x="3492500" y="3213100"/>
            <a:ext cx="1011238" cy="1179513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ts val="1000"/>
              </a:spcBef>
            </a:pPr>
            <a:r>
              <a:rPr lang="cs-CZ" sz="1800" b="1" dirty="0" smtClean="0"/>
              <a:t>16 </a:t>
            </a:r>
            <a:r>
              <a:rPr lang="cs-CZ" sz="1800" b="1" dirty="0"/>
              <a:t>000</a:t>
            </a:r>
          </a:p>
          <a:p>
            <a:pPr algn="ctr"/>
            <a:r>
              <a:rPr lang="en-US" sz="1800" b="1" dirty="0"/>
              <a:t>[</a:t>
            </a:r>
            <a:r>
              <a:rPr lang="cs-CZ" sz="1800" b="1" dirty="0"/>
              <a:t>€</a:t>
            </a:r>
            <a:r>
              <a:rPr lang="en-US" sz="1800" b="1" dirty="0"/>
              <a:t>]</a:t>
            </a:r>
            <a:endParaRPr lang="cs-CZ" sz="1800" b="1" dirty="0"/>
          </a:p>
        </p:txBody>
      </p:sp>
      <p:sp>
        <p:nvSpPr>
          <p:cNvPr id="413707" name="AutoShape 12"/>
          <p:cNvSpPr>
            <a:spLocks noChangeArrowheads="1"/>
          </p:cNvSpPr>
          <p:nvPr/>
        </p:nvSpPr>
        <p:spPr bwMode="auto">
          <a:xfrm>
            <a:off x="1466850" y="4533900"/>
            <a:ext cx="2016125" cy="1625600"/>
          </a:xfrm>
          <a:prstGeom prst="wedgeRectCallout">
            <a:avLst>
              <a:gd name="adj1" fmla="val 65514"/>
              <a:gd name="adj2" fmla="val -74315"/>
            </a:avLst>
          </a:prstGeom>
          <a:solidFill>
            <a:srgbClr val="FFFFFF">
              <a:alpha val="0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800" b="1" dirty="0"/>
              <a:t>Sjednaná  cena plnění termínového kontraktu typu </a:t>
            </a:r>
            <a:r>
              <a:rPr lang="cs-CZ" sz="1800" b="1" dirty="0" smtClean="0"/>
              <a:t>forward</a:t>
            </a:r>
            <a:endParaRPr lang="cs-CZ" sz="1800" b="1" dirty="0"/>
          </a:p>
        </p:txBody>
      </p:sp>
      <p:sp>
        <p:nvSpPr>
          <p:cNvPr id="413708" name="AutoShape 13"/>
          <p:cNvSpPr>
            <a:spLocks noChangeArrowheads="1"/>
          </p:cNvSpPr>
          <p:nvPr/>
        </p:nvSpPr>
        <p:spPr bwMode="auto">
          <a:xfrm>
            <a:off x="6062663" y="4705350"/>
            <a:ext cx="1344612" cy="1004888"/>
          </a:xfrm>
          <a:prstGeom prst="wedgeRectCallout">
            <a:avLst>
              <a:gd name="adj1" fmla="val -112708"/>
              <a:gd name="adj2" fmla="val -49380"/>
            </a:avLst>
          </a:prstGeom>
          <a:solidFill>
            <a:srgbClr val="00FFFF">
              <a:alpha val="50195"/>
            </a:srgbClr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b="1" dirty="0" smtClean="0"/>
              <a:t>4</a:t>
            </a:r>
            <a:r>
              <a:rPr lang="cs-CZ" b="1" dirty="0"/>
              <a:t> 000 €</a:t>
            </a:r>
          </a:p>
          <a:p>
            <a:pPr algn="ctr"/>
            <a:r>
              <a:rPr lang="cs-CZ" b="1" dirty="0"/>
              <a:t>ZTRÁTA</a:t>
            </a:r>
            <a:endParaRPr lang="cs-CZ" dirty="0"/>
          </a:p>
        </p:txBody>
      </p:sp>
      <p:sp>
        <p:nvSpPr>
          <p:cNvPr id="413709" name="Line 14"/>
          <p:cNvSpPr>
            <a:spLocks noChangeShapeType="1"/>
          </p:cNvSpPr>
          <p:nvPr/>
        </p:nvSpPr>
        <p:spPr bwMode="auto">
          <a:xfrm rot="-1370956">
            <a:off x="2278063" y="1052513"/>
            <a:ext cx="3041650" cy="6121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13710" name="Rectangle 15"/>
          <p:cNvSpPr>
            <a:spLocks noChangeArrowheads="1"/>
          </p:cNvSpPr>
          <p:nvPr/>
        </p:nvSpPr>
        <p:spPr bwMode="auto">
          <a:xfrm>
            <a:off x="5795963" y="4076700"/>
            <a:ext cx="2705100" cy="620713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/>
          <a:lstStyle/>
          <a:p>
            <a:r>
              <a:rPr lang="cs-CZ" sz="1200" b="1"/>
              <a:t>    </a:t>
            </a:r>
            <a:r>
              <a:rPr lang="cs-CZ" sz="1800" b="1"/>
              <a:t>Promptní kurz akcie</a:t>
            </a:r>
            <a:endParaRPr lang="cs-CZ" sz="1800"/>
          </a:p>
        </p:txBody>
      </p:sp>
      <p:sp>
        <p:nvSpPr>
          <p:cNvPr id="413711" name="AutoShape 16"/>
          <p:cNvSpPr>
            <a:spLocks noChangeArrowheads="1"/>
          </p:cNvSpPr>
          <p:nvPr/>
        </p:nvSpPr>
        <p:spPr bwMode="auto">
          <a:xfrm>
            <a:off x="5724525" y="2300288"/>
            <a:ext cx="2352675" cy="1423987"/>
          </a:xfrm>
          <a:prstGeom prst="wedgeRectCallout">
            <a:avLst>
              <a:gd name="adj1" fmla="val -68501"/>
              <a:gd name="adj2" fmla="val 76855"/>
            </a:avLst>
          </a:prstGeom>
          <a:solidFill>
            <a:srgbClr val="FFFFFF">
              <a:alpha val="0"/>
            </a:srgb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800" b="1" dirty="0"/>
              <a:t>Promptní kurz akcie existující v okamžiku plnění termínového kontraktu </a:t>
            </a:r>
            <a:r>
              <a:rPr lang="cs-CZ" sz="1800" b="1" dirty="0" smtClean="0"/>
              <a:t>forward </a:t>
            </a:r>
            <a:endParaRPr lang="cs-CZ" sz="1800" b="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44624"/>
            <a:ext cx="8784976" cy="108012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Nadsazení a zaostávání na trhu </a:t>
            </a:r>
            <a:r>
              <a:rPr lang="cs-CZ" sz="4000" b="1" dirty="0" err="1" smtClean="0">
                <a:solidFill>
                  <a:srgbClr val="FFFF00"/>
                </a:solidFill>
                <a:latin typeface="Arial Narrow" panose="020B0606020202030204" pitchFamily="34" charset="0"/>
              </a:rPr>
              <a:t>futures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při stabilní spotové ceně podkladového aktiva</a:t>
            </a:r>
            <a:endParaRPr lang="cs-CZ" sz="4000" b="1" dirty="0">
              <a:solidFill>
                <a:srgbClr val="FFFF00"/>
              </a:solidFill>
              <a:latin typeface="Arial Narrow" panose="020B0606020202030204" pitchFamily="34" charset="0"/>
            </a:endParaRPr>
          </a:p>
        </p:txBody>
      </p:sp>
      <p:pic>
        <p:nvPicPr>
          <p:cNvPr id="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68760"/>
            <a:ext cx="8640960" cy="5472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6573167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62757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Vzájemný vztah kurzů podkladových aktiv obchodovaných na promptním trhu a kurzů od nich odvozených 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kontraktů 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typu </a:t>
            </a:r>
            <a:r>
              <a:rPr lang="cs-CZ" sz="4000" b="1" dirty="0" err="1" smtClean="0">
                <a:solidFill>
                  <a:srgbClr val="FFFF00"/>
                </a:solidFill>
                <a:latin typeface="Arial Narrow" panose="020B0606020202030204" pitchFamily="34" charset="0"/>
              </a:rPr>
              <a:t>futures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</a:t>
            </a:r>
            <a:endParaRPr lang="cs-CZ" sz="4000" dirty="0" smtClean="0">
              <a:solidFill>
                <a:srgbClr val="FFFF00"/>
              </a:solidFill>
              <a:latin typeface="Arial Narrow" panose="020B0606020202030204" pitchFamily="34" charset="0"/>
            </a:endParaRPr>
          </a:p>
        </p:txBody>
      </p:sp>
      <p:sp>
        <p:nvSpPr>
          <p:cNvPr id="415746" name="Text Box 3"/>
          <p:cNvSpPr txBox="1">
            <a:spLocks noChangeArrowheads="1"/>
          </p:cNvSpPr>
          <p:nvPr/>
        </p:nvSpPr>
        <p:spPr bwMode="auto">
          <a:xfrm>
            <a:off x="1547813" y="5349875"/>
            <a:ext cx="5329237" cy="96043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1800" b="1" dirty="0"/>
              <a:t>Cena </a:t>
            </a:r>
            <a:r>
              <a:rPr lang="cs-CZ" sz="1800" b="1" dirty="0" err="1"/>
              <a:t>financial</a:t>
            </a:r>
            <a:r>
              <a:rPr lang="cs-CZ" sz="1800" b="1" dirty="0"/>
              <a:t> </a:t>
            </a:r>
            <a:r>
              <a:rPr lang="cs-CZ" sz="1800" b="1" dirty="0" err="1"/>
              <a:t>futures</a:t>
            </a:r>
            <a:r>
              <a:rPr lang="cs-CZ" sz="1800" b="1" dirty="0"/>
              <a:t> vzdálenějšího období plnění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500"/>
              </a:spcAft>
            </a:pPr>
            <a:r>
              <a:rPr lang="cs-CZ" sz="1800" b="1" dirty="0"/>
              <a:t>Cena </a:t>
            </a:r>
            <a:r>
              <a:rPr lang="cs-CZ" sz="1800" b="1" dirty="0" err="1"/>
              <a:t>financial</a:t>
            </a:r>
            <a:r>
              <a:rPr lang="cs-CZ" sz="1800" b="1" dirty="0"/>
              <a:t> </a:t>
            </a:r>
            <a:r>
              <a:rPr lang="cs-CZ" sz="1800" b="1" dirty="0" err="1"/>
              <a:t>futures</a:t>
            </a:r>
            <a:r>
              <a:rPr lang="cs-CZ" sz="1800" b="1" dirty="0"/>
              <a:t> nejbližšího období plnění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500"/>
              </a:spcAft>
            </a:pPr>
            <a:r>
              <a:rPr lang="cs-CZ" sz="1800" b="1" dirty="0"/>
              <a:t>Promptní (spotová) cena </a:t>
            </a:r>
          </a:p>
        </p:txBody>
      </p:sp>
      <p:grpSp>
        <p:nvGrpSpPr>
          <p:cNvPr id="415747" name="Group 4"/>
          <p:cNvGrpSpPr>
            <a:grpSpLocks/>
          </p:cNvGrpSpPr>
          <p:nvPr/>
        </p:nvGrpSpPr>
        <p:grpSpPr bwMode="auto">
          <a:xfrm>
            <a:off x="611188" y="5514974"/>
            <a:ext cx="709612" cy="650329"/>
            <a:chOff x="2916" y="5841"/>
            <a:chExt cx="852" cy="675"/>
          </a:xfrm>
        </p:grpSpPr>
        <p:sp>
          <p:nvSpPr>
            <p:cNvPr id="415761" name="Line 5"/>
            <p:cNvSpPr>
              <a:spLocks noChangeShapeType="1"/>
            </p:cNvSpPr>
            <p:nvPr/>
          </p:nvSpPr>
          <p:spPr bwMode="auto">
            <a:xfrm>
              <a:off x="2916" y="6516"/>
              <a:ext cx="85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15762" name="Line 6"/>
            <p:cNvSpPr>
              <a:spLocks noChangeShapeType="1"/>
            </p:cNvSpPr>
            <p:nvPr/>
          </p:nvSpPr>
          <p:spPr bwMode="auto">
            <a:xfrm>
              <a:off x="2916" y="6180"/>
              <a:ext cx="8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15763" name="Line 7"/>
            <p:cNvSpPr>
              <a:spLocks noChangeShapeType="1"/>
            </p:cNvSpPr>
            <p:nvPr/>
          </p:nvSpPr>
          <p:spPr bwMode="auto">
            <a:xfrm>
              <a:off x="2916" y="5841"/>
              <a:ext cx="852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415748" name="Line 8"/>
          <p:cNvSpPr>
            <a:spLocks noChangeShapeType="1"/>
          </p:cNvSpPr>
          <p:nvPr/>
        </p:nvSpPr>
        <p:spPr bwMode="auto">
          <a:xfrm flipH="1">
            <a:off x="1716088" y="2635250"/>
            <a:ext cx="1587" cy="18573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15749" name="Line 9"/>
          <p:cNvSpPr>
            <a:spLocks noChangeShapeType="1"/>
          </p:cNvSpPr>
          <p:nvPr/>
        </p:nvSpPr>
        <p:spPr bwMode="auto">
          <a:xfrm>
            <a:off x="1716088" y="4492625"/>
            <a:ext cx="67167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15750" name="Freeform 10"/>
          <p:cNvSpPr>
            <a:spLocks/>
          </p:cNvSpPr>
          <p:nvPr/>
        </p:nvSpPr>
        <p:spPr bwMode="auto">
          <a:xfrm rot="-370682">
            <a:off x="1708150" y="3824288"/>
            <a:ext cx="5907088" cy="295275"/>
          </a:xfrm>
          <a:custGeom>
            <a:avLst/>
            <a:gdLst>
              <a:gd name="T0" fmla="*/ 0 w 7100"/>
              <a:gd name="T1" fmla="*/ 2147483647 h 332"/>
              <a:gd name="T2" fmla="*/ 2147483647 w 7100"/>
              <a:gd name="T3" fmla="*/ 2147483647 h 332"/>
              <a:gd name="T4" fmla="*/ 2147483647 w 7100"/>
              <a:gd name="T5" fmla="*/ 2147483647 h 332"/>
              <a:gd name="T6" fmla="*/ 2147483647 w 7100"/>
              <a:gd name="T7" fmla="*/ 2147483647 h 332"/>
              <a:gd name="T8" fmla="*/ 2147483647 w 7100"/>
              <a:gd name="T9" fmla="*/ 2147483647 h 332"/>
              <a:gd name="T10" fmla="*/ 2147483647 w 7100"/>
              <a:gd name="T11" fmla="*/ 2147483647 h 332"/>
              <a:gd name="T12" fmla="*/ 2147483647 w 7100"/>
              <a:gd name="T13" fmla="*/ 2147483647 h 332"/>
              <a:gd name="T14" fmla="*/ 2147483647 w 7100"/>
              <a:gd name="T15" fmla="*/ 2147483647 h 332"/>
              <a:gd name="T16" fmla="*/ 2147483647 w 7100"/>
              <a:gd name="T17" fmla="*/ 2147483647 h 332"/>
              <a:gd name="T18" fmla="*/ 2147483647 w 7100"/>
              <a:gd name="T19" fmla="*/ 2147483647 h 332"/>
              <a:gd name="T20" fmla="*/ 2147483647 w 7100"/>
              <a:gd name="T21" fmla="*/ 2147483647 h 332"/>
              <a:gd name="T22" fmla="*/ 2147483647 w 7100"/>
              <a:gd name="T23" fmla="*/ 2147483647 h 332"/>
              <a:gd name="T24" fmla="*/ 2147483647 w 7100"/>
              <a:gd name="T25" fmla="*/ 2147483647 h 332"/>
              <a:gd name="T26" fmla="*/ 2147483647 w 7100"/>
              <a:gd name="T27" fmla="*/ 2147483647 h 332"/>
              <a:gd name="T28" fmla="*/ 2147483647 w 7100"/>
              <a:gd name="T29" fmla="*/ 2147483647 h 332"/>
              <a:gd name="T30" fmla="*/ 2147483647 w 7100"/>
              <a:gd name="T31" fmla="*/ 2147483647 h 332"/>
              <a:gd name="T32" fmla="*/ 2147483647 w 7100"/>
              <a:gd name="T33" fmla="*/ 2147483647 h 332"/>
              <a:gd name="T34" fmla="*/ 2147483647 w 7100"/>
              <a:gd name="T35" fmla="*/ 2147483647 h 332"/>
              <a:gd name="T36" fmla="*/ 2147483647 w 7100"/>
              <a:gd name="T37" fmla="*/ 2147483647 h 332"/>
              <a:gd name="T38" fmla="*/ 2147483647 w 7100"/>
              <a:gd name="T39" fmla="*/ 2147483647 h 332"/>
              <a:gd name="T40" fmla="*/ 2147483647 w 7100"/>
              <a:gd name="T41" fmla="*/ 2147483647 h 332"/>
              <a:gd name="T42" fmla="*/ 2147483647 w 7100"/>
              <a:gd name="T43" fmla="*/ 2147483647 h 332"/>
              <a:gd name="T44" fmla="*/ 2147483647 w 7100"/>
              <a:gd name="T45" fmla="*/ 2147483647 h 332"/>
              <a:gd name="T46" fmla="*/ 2147483647 w 7100"/>
              <a:gd name="T47" fmla="*/ 2147483647 h 3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7100"/>
              <a:gd name="T73" fmla="*/ 0 h 332"/>
              <a:gd name="T74" fmla="*/ 7100 w 7100"/>
              <a:gd name="T75" fmla="*/ 332 h 3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7100" h="332">
                <a:moveTo>
                  <a:pt x="0" y="166"/>
                </a:moveTo>
                <a:cubicBezTo>
                  <a:pt x="154" y="95"/>
                  <a:pt x="308" y="24"/>
                  <a:pt x="426" y="24"/>
                </a:cubicBezTo>
                <a:cubicBezTo>
                  <a:pt x="544" y="24"/>
                  <a:pt x="615" y="119"/>
                  <a:pt x="710" y="166"/>
                </a:cubicBezTo>
                <a:cubicBezTo>
                  <a:pt x="805" y="213"/>
                  <a:pt x="876" y="332"/>
                  <a:pt x="994" y="308"/>
                </a:cubicBezTo>
                <a:cubicBezTo>
                  <a:pt x="1112" y="284"/>
                  <a:pt x="1325" y="48"/>
                  <a:pt x="1420" y="24"/>
                </a:cubicBezTo>
                <a:cubicBezTo>
                  <a:pt x="1515" y="0"/>
                  <a:pt x="1491" y="142"/>
                  <a:pt x="1562" y="166"/>
                </a:cubicBezTo>
                <a:cubicBezTo>
                  <a:pt x="1633" y="190"/>
                  <a:pt x="1751" y="190"/>
                  <a:pt x="1846" y="166"/>
                </a:cubicBezTo>
                <a:cubicBezTo>
                  <a:pt x="1941" y="142"/>
                  <a:pt x="2035" y="24"/>
                  <a:pt x="2130" y="24"/>
                </a:cubicBezTo>
                <a:cubicBezTo>
                  <a:pt x="2225" y="24"/>
                  <a:pt x="2343" y="119"/>
                  <a:pt x="2414" y="166"/>
                </a:cubicBezTo>
                <a:cubicBezTo>
                  <a:pt x="2485" y="213"/>
                  <a:pt x="2461" y="308"/>
                  <a:pt x="2556" y="308"/>
                </a:cubicBezTo>
                <a:cubicBezTo>
                  <a:pt x="2651" y="308"/>
                  <a:pt x="2887" y="213"/>
                  <a:pt x="2982" y="166"/>
                </a:cubicBezTo>
                <a:cubicBezTo>
                  <a:pt x="3077" y="119"/>
                  <a:pt x="3077" y="48"/>
                  <a:pt x="3124" y="24"/>
                </a:cubicBezTo>
                <a:cubicBezTo>
                  <a:pt x="3171" y="0"/>
                  <a:pt x="3219" y="0"/>
                  <a:pt x="3266" y="24"/>
                </a:cubicBezTo>
                <a:cubicBezTo>
                  <a:pt x="3313" y="48"/>
                  <a:pt x="3337" y="142"/>
                  <a:pt x="3408" y="166"/>
                </a:cubicBezTo>
                <a:cubicBezTo>
                  <a:pt x="3479" y="190"/>
                  <a:pt x="3597" y="190"/>
                  <a:pt x="3692" y="166"/>
                </a:cubicBezTo>
                <a:cubicBezTo>
                  <a:pt x="3787" y="142"/>
                  <a:pt x="3834" y="0"/>
                  <a:pt x="3976" y="24"/>
                </a:cubicBezTo>
                <a:cubicBezTo>
                  <a:pt x="4118" y="48"/>
                  <a:pt x="4402" y="284"/>
                  <a:pt x="4544" y="308"/>
                </a:cubicBezTo>
                <a:cubicBezTo>
                  <a:pt x="4686" y="332"/>
                  <a:pt x="4710" y="213"/>
                  <a:pt x="4828" y="166"/>
                </a:cubicBezTo>
                <a:cubicBezTo>
                  <a:pt x="4946" y="119"/>
                  <a:pt x="5112" y="24"/>
                  <a:pt x="5254" y="24"/>
                </a:cubicBezTo>
                <a:cubicBezTo>
                  <a:pt x="5396" y="24"/>
                  <a:pt x="5562" y="166"/>
                  <a:pt x="5680" y="166"/>
                </a:cubicBezTo>
                <a:cubicBezTo>
                  <a:pt x="5798" y="166"/>
                  <a:pt x="5846" y="24"/>
                  <a:pt x="5964" y="24"/>
                </a:cubicBezTo>
                <a:cubicBezTo>
                  <a:pt x="6082" y="24"/>
                  <a:pt x="6248" y="166"/>
                  <a:pt x="6390" y="166"/>
                </a:cubicBezTo>
                <a:cubicBezTo>
                  <a:pt x="6532" y="166"/>
                  <a:pt x="6698" y="48"/>
                  <a:pt x="6816" y="24"/>
                </a:cubicBezTo>
                <a:cubicBezTo>
                  <a:pt x="6934" y="0"/>
                  <a:pt x="7017" y="12"/>
                  <a:pt x="7100" y="24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15751" name="Freeform 11"/>
          <p:cNvSpPr>
            <a:spLocks/>
          </p:cNvSpPr>
          <p:nvPr/>
        </p:nvSpPr>
        <p:spPr bwMode="auto">
          <a:xfrm rot="-90223">
            <a:off x="1706563" y="3527425"/>
            <a:ext cx="5864225" cy="312738"/>
          </a:xfrm>
          <a:custGeom>
            <a:avLst/>
            <a:gdLst>
              <a:gd name="T0" fmla="*/ 0 w 7100"/>
              <a:gd name="T1" fmla="*/ 2147483647 h 332"/>
              <a:gd name="T2" fmla="*/ 2147483647 w 7100"/>
              <a:gd name="T3" fmla="*/ 2147483647 h 332"/>
              <a:gd name="T4" fmla="*/ 2147483647 w 7100"/>
              <a:gd name="T5" fmla="*/ 2147483647 h 332"/>
              <a:gd name="T6" fmla="*/ 2147483647 w 7100"/>
              <a:gd name="T7" fmla="*/ 2147483647 h 332"/>
              <a:gd name="T8" fmla="*/ 2147483647 w 7100"/>
              <a:gd name="T9" fmla="*/ 2147483647 h 332"/>
              <a:gd name="T10" fmla="*/ 2147483647 w 7100"/>
              <a:gd name="T11" fmla="*/ 2147483647 h 332"/>
              <a:gd name="T12" fmla="*/ 2147483647 w 7100"/>
              <a:gd name="T13" fmla="*/ 2147483647 h 332"/>
              <a:gd name="T14" fmla="*/ 2147483647 w 7100"/>
              <a:gd name="T15" fmla="*/ 2147483647 h 332"/>
              <a:gd name="T16" fmla="*/ 2147483647 w 7100"/>
              <a:gd name="T17" fmla="*/ 2147483647 h 332"/>
              <a:gd name="T18" fmla="*/ 2147483647 w 7100"/>
              <a:gd name="T19" fmla="*/ 2147483647 h 332"/>
              <a:gd name="T20" fmla="*/ 2147483647 w 7100"/>
              <a:gd name="T21" fmla="*/ 2147483647 h 332"/>
              <a:gd name="T22" fmla="*/ 2147483647 w 7100"/>
              <a:gd name="T23" fmla="*/ 2147483647 h 332"/>
              <a:gd name="T24" fmla="*/ 2147483647 w 7100"/>
              <a:gd name="T25" fmla="*/ 2147483647 h 332"/>
              <a:gd name="T26" fmla="*/ 2147483647 w 7100"/>
              <a:gd name="T27" fmla="*/ 2147483647 h 332"/>
              <a:gd name="T28" fmla="*/ 2147483647 w 7100"/>
              <a:gd name="T29" fmla="*/ 2147483647 h 332"/>
              <a:gd name="T30" fmla="*/ 2147483647 w 7100"/>
              <a:gd name="T31" fmla="*/ 2147483647 h 332"/>
              <a:gd name="T32" fmla="*/ 2147483647 w 7100"/>
              <a:gd name="T33" fmla="*/ 2147483647 h 332"/>
              <a:gd name="T34" fmla="*/ 2147483647 w 7100"/>
              <a:gd name="T35" fmla="*/ 2147483647 h 332"/>
              <a:gd name="T36" fmla="*/ 2147483647 w 7100"/>
              <a:gd name="T37" fmla="*/ 2147483647 h 332"/>
              <a:gd name="T38" fmla="*/ 2147483647 w 7100"/>
              <a:gd name="T39" fmla="*/ 2147483647 h 332"/>
              <a:gd name="T40" fmla="*/ 2147483647 w 7100"/>
              <a:gd name="T41" fmla="*/ 2147483647 h 332"/>
              <a:gd name="T42" fmla="*/ 2147483647 w 7100"/>
              <a:gd name="T43" fmla="*/ 2147483647 h 332"/>
              <a:gd name="T44" fmla="*/ 2147483647 w 7100"/>
              <a:gd name="T45" fmla="*/ 2147483647 h 332"/>
              <a:gd name="T46" fmla="*/ 2147483647 w 7100"/>
              <a:gd name="T47" fmla="*/ 2147483647 h 3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7100"/>
              <a:gd name="T73" fmla="*/ 0 h 332"/>
              <a:gd name="T74" fmla="*/ 7100 w 7100"/>
              <a:gd name="T75" fmla="*/ 332 h 3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7100" h="332">
                <a:moveTo>
                  <a:pt x="0" y="166"/>
                </a:moveTo>
                <a:cubicBezTo>
                  <a:pt x="154" y="95"/>
                  <a:pt x="308" y="24"/>
                  <a:pt x="426" y="24"/>
                </a:cubicBezTo>
                <a:cubicBezTo>
                  <a:pt x="544" y="24"/>
                  <a:pt x="615" y="119"/>
                  <a:pt x="710" y="166"/>
                </a:cubicBezTo>
                <a:cubicBezTo>
                  <a:pt x="805" y="213"/>
                  <a:pt x="876" y="332"/>
                  <a:pt x="994" y="308"/>
                </a:cubicBezTo>
                <a:cubicBezTo>
                  <a:pt x="1112" y="284"/>
                  <a:pt x="1325" y="48"/>
                  <a:pt x="1420" y="24"/>
                </a:cubicBezTo>
                <a:cubicBezTo>
                  <a:pt x="1515" y="0"/>
                  <a:pt x="1491" y="142"/>
                  <a:pt x="1562" y="166"/>
                </a:cubicBezTo>
                <a:cubicBezTo>
                  <a:pt x="1633" y="190"/>
                  <a:pt x="1751" y="190"/>
                  <a:pt x="1846" y="166"/>
                </a:cubicBezTo>
                <a:cubicBezTo>
                  <a:pt x="1941" y="142"/>
                  <a:pt x="2035" y="24"/>
                  <a:pt x="2130" y="24"/>
                </a:cubicBezTo>
                <a:cubicBezTo>
                  <a:pt x="2225" y="24"/>
                  <a:pt x="2343" y="119"/>
                  <a:pt x="2414" y="166"/>
                </a:cubicBezTo>
                <a:cubicBezTo>
                  <a:pt x="2485" y="213"/>
                  <a:pt x="2461" y="308"/>
                  <a:pt x="2556" y="308"/>
                </a:cubicBezTo>
                <a:cubicBezTo>
                  <a:pt x="2651" y="308"/>
                  <a:pt x="2887" y="213"/>
                  <a:pt x="2982" y="166"/>
                </a:cubicBezTo>
                <a:cubicBezTo>
                  <a:pt x="3077" y="119"/>
                  <a:pt x="3077" y="48"/>
                  <a:pt x="3124" y="24"/>
                </a:cubicBezTo>
                <a:cubicBezTo>
                  <a:pt x="3171" y="0"/>
                  <a:pt x="3219" y="0"/>
                  <a:pt x="3266" y="24"/>
                </a:cubicBezTo>
                <a:cubicBezTo>
                  <a:pt x="3313" y="48"/>
                  <a:pt x="3337" y="142"/>
                  <a:pt x="3408" y="166"/>
                </a:cubicBezTo>
                <a:cubicBezTo>
                  <a:pt x="3479" y="190"/>
                  <a:pt x="3597" y="190"/>
                  <a:pt x="3692" y="166"/>
                </a:cubicBezTo>
                <a:cubicBezTo>
                  <a:pt x="3787" y="142"/>
                  <a:pt x="3834" y="0"/>
                  <a:pt x="3976" y="24"/>
                </a:cubicBezTo>
                <a:cubicBezTo>
                  <a:pt x="4118" y="48"/>
                  <a:pt x="4402" y="284"/>
                  <a:pt x="4544" y="308"/>
                </a:cubicBezTo>
                <a:cubicBezTo>
                  <a:pt x="4686" y="332"/>
                  <a:pt x="4710" y="213"/>
                  <a:pt x="4828" y="166"/>
                </a:cubicBezTo>
                <a:cubicBezTo>
                  <a:pt x="4946" y="119"/>
                  <a:pt x="5112" y="24"/>
                  <a:pt x="5254" y="24"/>
                </a:cubicBezTo>
                <a:cubicBezTo>
                  <a:pt x="5396" y="24"/>
                  <a:pt x="5562" y="166"/>
                  <a:pt x="5680" y="166"/>
                </a:cubicBezTo>
                <a:cubicBezTo>
                  <a:pt x="5798" y="166"/>
                  <a:pt x="5846" y="24"/>
                  <a:pt x="5964" y="24"/>
                </a:cubicBezTo>
                <a:cubicBezTo>
                  <a:pt x="6082" y="24"/>
                  <a:pt x="6248" y="166"/>
                  <a:pt x="6390" y="166"/>
                </a:cubicBezTo>
                <a:cubicBezTo>
                  <a:pt x="6532" y="166"/>
                  <a:pt x="6698" y="48"/>
                  <a:pt x="6816" y="24"/>
                </a:cubicBezTo>
                <a:cubicBezTo>
                  <a:pt x="6934" y="0"/>
                  <a:pt x="7017" y="12"/>
                  <a:pt x="7100" y="24"/>
                </a:cubicBez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15752" name="Freeform 12"/>
          <p:cNvSpPr>
            <a:spLocks/>
          </p:cNvSpPr>
          <p:nvPr/>
        </p:nvSpPr>
        <p:spPr bwMode="auto">
          <a:xfrm>
            <a:off x="1706563" y="3228975"/>
            <a:ext cx="5864225" cy="320675"/>
          </a:xfrm>
          <a:custGeom>
            <a:avLst/>
            <a:gdLst>
              <a:gd name="T0" fmla="*/ 0 w 7100"/>
              <a:gd name="T1" fmla="*/ 2147483647 h 332"/>
              <a:gd name="T2" fmla="*/ 2147483647 w 7100"/>
              <a:gd name="T3" fmla="*/ 2147483647 h 332"/>
              <a:gd name="T4" fmla="*/ 2147483647 w 7100"/>
              <a:gd name="T5" fmla="*/ 2147483647 h 332"/>
              <a:gd name="T6" fmla="*/ 2147483647 w 7100"/>
              <a:gd name="T7" fmla="*/ 2147483647 h 332"/>
              <a:gd name="T8" fmla="*/ 2147483647 w 7100"/>
              <a:gd name="T9" fmla="*/ 2147483647 h 332"/>
              <a:gd name="T10" fmla="*/ 2147483647 w 7100"/>
              <a:gd name="T11" fmla="*/ 2147483647 h 332"/>
              <a:gd name="T12" fmla="*/ 2147483647 w 7100"/>
              <a:gd name="T13" fmla="*/ 2147483647 h 332"/>
              <a:gd name="T14" fmla="*/ 2147483647 w 7100"/>
              <a:gd name="T15" fmla="*/ 2147483647 h 332"/>
              <a:gd name="T16" fmla="*/ 2147483647 w 7100"/>
              <a:gd name="T17" fmla="*/ 2147483647 h 332"/>
              <a:gd name="T18" fmla="*/ 2147483647 w 7100"/>
              <a:gd name="T19" fmla="*/ 2147483647 h 332"/>
              <a:gd name="T20" fmla="*/ 2147483647 w 7100"/>
              <a:gd name="T21" fmla="*/ 2147483647 h 332"/>
              <a:gd name="T22" fmla="*/ 2147483647 w 7100"/>
              <a:gd name="T23" fmla="*/ 2147483647 h 332"/>
              <a:gd name="T24" fmla="*/ 2147483647 w 7100"/>
              <a:gd name="T25" fmla="*/ 2147483647 h 332"/>
              <a:gd name="T26" fmla="*/ 2147483647 w 7100"/>
              <a:gd name="T27" fmla="*/ 2147483647 h 332"/>
              <a:gd name="T28" fmla="*/ 2147483647 w 7100"/>
              <a:gd name="T29" fmla="*/ 2147483647 h 332"/>
              <a:gd name="T30" fmla="*/ 2147483647 w 7100"/>
              <a:gd name="T31" fmla="*/ 2147483647 h 332"/>
              <a:gd name="T32" fmla="*/ 2147483647 w 7100"/>
              <a:gd name="T33" fmla="*/ 2147483647 h 332"/>
              <a:gd name="T34" fmla="*/ 2147483647 w 7100"/>
              <a:gd name="T35" fmla="*/ 2147483647 h 332"/>
              <a:gd name="T36" fmla="*/ 2147483647 w 7100"/>
              <a:gd name="T37" fmla="*/ 2147483647 h 332"/>
              <a:gd name="T38" fmla="*/ 2147483647 w 7100"/>
              <a:gd name="T39" fmla="*/ 2147483647 h 332"/>
              <a:gd name="T40" fmla="*/ 2147483647 w 7100"/>
              <a:gd name="T41" fmla="*/ 2147483647 h 332"/>
              <a:gd name="T42" fmla="*/ 2147483647 w 7100"/>
              <a:gd name="T43" fmla="*/ 2147483647 h 332"/>
              <a:gd name="T44" fmla="*/ 2147483647 w 7100"/>
              <a:gd name="T45" fmla="*/ 2147483647 h 332"/>
              <a:gd name="T46" fmla="*/ 2147483647 w 7100"/>
              <a:gd name="T47" fmla="*/ 2147483647 h 33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7100"/>
              <a:gd name="T73" fmla="*/ 0 h 332"/>
              <a:gd name="T74" fmla="*/ 7100 w 7100"/>
              <a:gd name="T75" fmla="*/ 332 h 33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7100" h="332">
                <a:moveTo>
                  <a:pt x="0" y="166"/>
                </a:moveTo>
                <a:cubicBezTo>
                  <a:pt x="154" y="95"/>
                  <a:pt x="308" y="24"/>
                  <a:pt x="426" y="24"/>
                </a:cubicBezTo>
                <a:cubicBezTo>
                  <a:pt x="544" y="24"/>
                  <a:pt x="615" y="119"/>
                  <a:pt x="710" y="166"/>
                </a:cubicBezTo>
                <a:cubicBezTo>
                  <a:pt x="805" y="213"/>
                  <a:pt x="876" y="332"/>
                  <a:pt x="994" y="308"/>
                </a:cubicBezTo>
                <a:cubicBezTo>
                  <a:pt x="1112" y="284"/>
                  <a:pt x="1325" y="48"/>
                  <a:pt x="1420" y="24"/>
                </a:cubicBezTo>
                <a:cubicBezTo>
                  <a:pt x="1515" y="0"/>
                  <a:pt x="1491" y="142"/>
                  <a:pt x="1562" y="166"/>
                </a:cubicBezTo>
                <a:cubicBezTo>
                  <a:pt x="1633" y="190"/>
                  <a:pt x="1751" y="190"/>
                  <a:pt x="1846" y="166"/>
                </a:cubicBezTo>
                <a:cubicBezTo>
                  <a:pt x="1941" y="142"/>
                  <a:pt x="2035" y="24"/>
                  <a:pt x="2130" y="24"/>
                </a:cubicBezTo>
                <a:cubicBezTo>
                  <a:pt x="2225" y="24"/>
                  <a:pt x="2343" y="119"/>
                  <a:pt x="2414" y="166"/>
                </a:cubicBezTo>
                <a:cubicBezTo>
                  <a:pt x="2485" y="213"/>
                  <a:pt x="2461" y="308"/>
                  <a:pt x="2556" y="308"/>
                </a:cubicBezTo>
                <a:cubicBezTo>
                  <a:pt x="2651" y="308"/>
                  <a:pt x="2887" y="213"/>
                  <a:pt x="2982" y="166"/>
                </a:cubicBezTo>
                <a:cubicBezTo>
                  <a:pt x="3077" y="119"/>
                  <a:pt x="3077" y="48"/>
                  <a:pt x="3124" y="24"/>
                </a:cubicBezTo>
                <a:cubicBezTo>
                  <a:pt x="3171" y="0"/>
                  <a:pt x="3219" y="0"/>
                  <a:pt x="3266" y="24"/>
                </a:cubicBezTo>
                <a:cubicBezTo>
                  <a:pt x="3313" y="48"/>
                  <a:pt x="3337" y="142"/>
                  <a:pt x="3408" y="166"/>
                </a:cubicBezTo>
                <a:cubicBezTo>
                  <a:pt x="3479" y="190"/>
                  <a:pt x="3597" y="190"/>
                  <a:pt x="3692" y="166"/>
                </a:cubicBezTo>
                <a:cubicBezTo>
                  <a:pt x="3787" y="142"/>
                  <a:pt x="3834" y="0"/>
                  <a:pt x="3976" y="24"/>
                </a:cubicBezTo>
                <a:cubicBezTo>
                  <a:pt x="4118" y="48"/>
                  <a:pt x="4402" y="284"/>
                  <a:pt x="4544" y="308"/>
                </a:cubicBezTo>
                <a:cubicBezTo>
                  <a:pt x="4686" y="332"/>
                  <a:pt x="4710" y="213"/>
                  <a:pt x="4828" y="166"/>
                </a:cubicBezTo>
                <a:cubicBezTo>
                  <a:pt x="4946" y="119"/>
                  <a:pt x="5112" y="24"/>
                  <a:pt x="5254" y="24"/>
                </a:cubicBezTo>
                <a:cubicBezTo>
                  <a:pt x="5396" y="24"/>
                  <a:pt x="5562" y="166"/>
                  <a:pt x="5680" y="166"/>
                </a:cubicBezTo>
                <a:cubicBezTo>
                  <a:pt x="5798" y="166"/>
                  <a:pt x="5846" y="24"/>
                  <a:pt x="5964" y="24"/>
                </a:cubicBezTo>
                <a:cubicBezTo>
                  <a:pt x="6082" y="24"/>
                  <a:pt x="6248" y="166"/>
                  <a:pt x="6390" y="166"/>
                </a:cubicBezTo>
                <a:cubicBezTo>
                  <a:pt x="6532" y="166"/>
                  <a:pt x="6698" y="48"/>
                  <a:pt x="6816" y="24"/>
                </a:cubicBezTo>
                <a:cubicBezTo>
                  <a:pt x="6934" y="0"/>
                  <a:pt x="7017" y="12"/>
                  <a:pt x="7100" y="24"/>
                </a:cubicBezTo>
              </a:path>
            </a:pathLst>
          </a:cu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15753" name="Line 13"/>
          <p:cNvSpPr>
            <a:spLocks noChangeShapeType="1"/>
          </p:cNvSpPr>
          <p:nvPr/>
        </p:nvSpPr>
        <p:spPr bwMode="auto">
          <a:xfrm flipH="1">
            <a:off x="7607300" y="3165475"/>
            <a:ext cx="1588" cy="13271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15754" name="Text Box 14"/>
          <p:cNvSpPr txBox="1">
            <a:spLocks noChangeArrowheads="1"/>
          </p:cNvSpPr>
          <p:nvPr/>
        </p:nvSpPr>
        <p:spPr bwMode="auto">
          <a:xfrm>
            <a:off x="1116013" y="3379788"/>
            <a:ext cx="473075" cy="1230312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cs-CZ" sz="1200"/>
              <a:t> </a:t>
            </a:r>
            <a:r>
              <a:rPr lang="cs-CZ" sz="1200" b="1"/>
              <a:t>       </a:t>
            </a:r>
            <a:r>
              <a:rPr lang="cs-CZ" sz="1700" b="1"/>
              <a:t>K</a:t>
            </a:r>
          </a:p>
          <a:p>
            <a:r>
              <a:rPr lang="cs-CZ" sz="1700" b="1"/>
              <a:t>U</a:t>
            </a:r>
          </a:p>
          <a:p>
            <a:r>
              <a:rPr lang="cs-CZ" sz="1700" b="1"/>
              <a:t>R</a:t>
            </a:r>
          </a:p>
          <a:p>
            <a:r>
              <a:rPr lang="cs-CZ" sz="1700" b="1"/>
              <a:t>Z</a:t>
            </a:r>
          </a:p>
          <a:p>
            <a:endParaRPr lang="cs-CZ" sz="1700" b="1"/>
          </a:p>
        </p:txBody>
      </p:sp>
      <p:sp>
        <p:nvSpPr>
          <p:cNvPr id="415755" name="Text Box 15"/>
          <p:cNvSpPr txBox="1">
            <a:spLocks noChangeArrowheads="1"/>
          </p:cNvSpPr>
          <p:nvPr/>
        </p:nvSpPr>
        <p:spPr bwMode="auto">
          <a:xfrm>
            <a:off x="6625656" y="4610100"/>
            <a:ext cx="197663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1800" b="1" dirty="0"/>
              <a:t>Termín splatnosti nejbližšího období</a:t>
            </a:r>
          </a:p>
          <a:p>
            <a:pPr algn="ctr"/>
            <a:r>
              <a:rPr lang="cs-CZ" sz="1800" b="1" dirty="0"/>
              <a:t>plnění</a:t>
            </a:r>
          </a:p>
        </p:txBody>
      </p:sp>
      <p:sp>
        <p:nvSpPr>
          <p:cNvPr id="415756" name="Text Box 16"/>
          <p:cNvSpPr txBox="1">
            <a:spLocks noChangeArrowheads="1"/>
          </p:cNvSpPr>
          <p:nvPr/>
        </p:nvSpPr>
        <p:spPr bwMode="auto">
          <a:xfrm>
            <a:off x="3811588" y="4619983"/>
            <a:ext cx="1536700" cy="40957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1800" b="1" dirty="0"/>
              <a:t>Časová osa</a:t>
            </a:r>
          </a:p>
        </p:txBody>
      </p:sp>
      <p:sp>
        <p:nvSpPr>
          <p:cNvPr id="415757" name="AutoShape 17"/>
          <p:cNvSpPr>
            <a:spLocks/>
          </p:cNvSpPr>
          <p:nvPr/>
        </p:nvSpPr>
        <p:spPr bwMode="auto">
          <a:xfrm>
            <a:off x="5710238" y="2460625"/>
            <a:ext cx="1797050" cy="396875"/>
          </a:xfrm>
          <a:prstGeom prst="borderCallout1">
            <a:avLst>
              <a:gd name="adj1" fmla="val 28801"/>
              <a:gd name="adj2" fmla="val -4241"/>
              <a:gd name="adj3" fmla="val 235199"/>
              <a:gd name="adj4" fmla="val -37278"/>
            </a:avLst>
          </a:prstGeom>
          <a:solidFill>
            <a:srgbClr val="FF99CC">
              <a:alpha val="50195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cs-CZ" sz="1800" b="1"/>
              <a:t>Rozpětí</a:t>
            </a:r>
            <a:r>
              <a:rPr lang="cs-CZ" sz="1800"/>
              <a:t> /</a:t>
            </a:r>
            <a:r>
              <a:rPr lang="cs-CZ" sz="1800" i="1"/>
              <a:t>spread</a:t>
            </a:r>
            <a:r>
              <a:rPr lang="cs-CZ" sz="1800"/>
              <a:t>/</a:t>
            </a:r>
          </a:p>
        </p:txBody>
      </p:sp>
      <p:sp>
        <p:nvSpPr>
          <p:cNvPr id="415758" name="Line 18"/>
          <p:cNvSpPr>
            <a:spLocks noChangeShapeType="1"/>
          </p:cNvSpPr>
          <p:nvPr/>
        </p:nvSpPr>
        <p:spPr bwMode="auto">
          <a:xfrm>
            <a:off x="5010150" y="3248025"/>
            <a:ext cx="1588" cy="277813"/>
          </a:xfrm>
          <a:prstGeom prst="line">
            <a:avLst/>
          </a:prstGeom>
          <a:noFill/>
          <a:ln w="28575">
            <a:solidFill>
              <a:srgbClr val="FF99CC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15759" name="AutoShape 19"/>
          <p:cNvSpPr>
            <a:spLocks/>
          </p:cNvSpPr>
          <p:nvPr/>
        </p:nvSpPr>
        <p:spPr bwMode="auto">
          <a:xfrm>
            <a:off x="2624138" y="2060574"/>
            <a:ext cx="2795587" cy="667943"/>
          </a:xfrm>
          <a:prstGeom prst="borderCallout1">
            <a:avLst>
              <a:gd name="adj1" fmla="val 20167"/>
              <a:gd name="adj2" fmla="val -2727"/>
              <a:gd name="adj3" fmla="val 270310"/>
              <a:gd name="adj4" fmla="val -25440"/>
            </a:avLst>
          </a:prstGeom>
          <a:solidFill>
            <a:srgbClr val="FF9933">
              <a:alpha val="50195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cs-CZ" sz="1800" b="1" dirty="0"/>
              <a:t>Kladné báze  jednotlivých termínových kontraktů </a:t>
            </a:r>
          </a:p>
        </p:txBody>
      </p:sp>
      <p:sp>
        <p:nvSpPr>
          <p:cNvPr id="415760" name="Line 20"/>
          <p:cNvSpPr>
            <a:spLocks noChangeShapeType="1"/>
          </p:cNvSpPr>
          <p:nvPr/>
        </p:nvSpPr>
        <p:spPr bwMode="auto">
          <a:xfrm flipV="1">
            <a:off x="2016125" y="2384425"/>
            <a:ext cx="498475" cy="149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32656"/>
            <a:ext cx="7772400" cy="792088"/>
          </a:xfrm>
        </p:spPr>
        <p:txBody>
          <a:bodyPr/>
          <a:lstStyle/>
          <a:p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Druhy swapových kontraktů</a:t>
            </a:r>
            <a:endParaRPr lang="cs-CZ" sz="4000" b="1" dirty="0">
              <a:solidFill>
                <a:srgbClr val="FFFF00"/>
              </a:solidFill>
              <a:latin typeface="Arial Narrow" panose="020B0606020202030204" pitchFamily="34" charset="0"/>
            </a:endParaRPr>
          </a:p>
        </p:txBody>
      </p:sp>
      <p:pic>
        <p:nvPicPr>
          <p:cNvPr id="402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56792"/>
            <a:ext cx="8640960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2989624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1052513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Základní druhy úrokových swapů </a:t>
            </a:r>
          </a:p>
        </p:txBody>
      </p:sp>
      <p:sp>
        <p:nvSpPr>
          <p:cNvPr id="417794" name="Text Box 3"/>
          <p:cNvSpPr txBox="1">
            <a:spLocks noChangeArrowheads="1"/>
          </p:cNvSpPr>
          <p:nvPr/>
        </p:nvSpPr>
        <p:spPr bwMode="auto">
          <a:xfrm>
            <a:off x="3333750" y="1484313"/>
            <a:ext cx="2860675" cy="1281112"/>
          </a:xfrm>
          <a:prstGeom prst="rect">
            <a:avLst/>
          </a:prstGeom>
          <a:solidFill>
            <a:srgbClr val="FFCC00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22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Úrokové swapy</a:t>
            </a:r>
          </a:p>
          <a:p>
            <a:pPr algn="ctr">
              <a:spcBef>
                <a:spcPts val="600"/>
              </a:spcBef>
            </a:pPr>
            <a:r>
              <a:rPr lang="cs-CZ" sz="2200" b="1" i="1" dirty="0">
                <a:solidFill>
                  <a:schemeClr val="bg2"/>
                </a:solidFill>
              </a:rPr>
              <a:t>/</a:t>
            </a:r>
            <a:r>
              <a:rPr lang="cs-CZ" sz="2200" b="1" i="1" dirty="0" err="1">
                <a:solidFill>
                  <a:schemeClr val="bg2"/>
                </a:solidFill>
              </a:rPr>
              <a:t>Interest</a:t>
            </a:r>
            <a:r>
              <a:rPr lang="cs-CZ" sz="2200" b="1" i="1" dirty="0">
                <a:solidFill>
                  <a:schemeClr val="bg2"/>
                </a:solidFill>
              </a:rPr>
              <a:t> </a:t>
            </a:r>
            <a:r>
              <a:rPr lang="cs-CZ" sz="2200" b="1" i="1" dirty="0" err="1">
                <a:solidFill>
                  <a:schemeClr val="bg2"/>
                </a:solidFill>
              </a:rPr>
              <a:t>rate</a:t>
            </a:r>
            <a:r>
              <a:rPr lang="cs-CZ" sz="2200" b="1" i="1" dirty="0">
                <a:solidFill>
                  <a:schemeClr val="bg2"/>
                </a:solidFill>
              </a:rPr>
              <a:t> </a:t>
            </a:r>
            <a:r>
              <a:rPr lang="cs-CZ" sz="2200" b="1" i="1" dirty="0" err="1">
                <a:solidFill>
                  <a:schemeClr val="bg2"/>
                </a:solidFill>
              </a:rPr>
              <a:t>swaps</a:t>
            </a:r>
            <a:r>
              <a:rPr lang="cs-CZ" sz="2200" b="1" i="1" dirty="0">
                <a:solidFill>
                  <a:schemeClr val="bg2"/>
                </a:solidFill>
              </a:rPr>
              <a:t>/</a:t>
            </a:r>
            <a:endParaRPr lang="cs-CZ" sz="2200" b="1" dirty="0">
              <a:solidFill>
                <a:schemeClr val="bg2"/>
              </a:solidFill>
            </a:endParaRPr>
          </a:p>
        </p:txBody>
      </p:sp>
      <p:sp>
        <p:nvSpPr>
          <p:cNvPr id="417795" name="Text Box 4"/>
          <p:cNvSpPr txBox="1">
            <a:spLocks noChangeArrowheads="1"/>
          </p:cNvSpPr>
          <p:nvPr/>
        </p:nvSpPr>
        <p:spPr bwMode="auto">
          <a:xfrm>
            <a:off x="1331913" y="3567113"/>
            <a:ext cx="2097087" cy="2722562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800" b="1" dirty="0">
                <a:solidFill>
                  <a:schemeClr val="bg2"/>
                </a:solidFill>
              </a:rPr>
              <a:t>Úrokové swapy založené na vzájemné výměně  pevných úrokových plateb</a:t>
            </a:r>
          </a:p>
          <a:p>
            <a:endParaRPr lang="cs-CZ" sz="1800" b="1" dirty="0">
              <a:solidFill>
                <a:schemeClr val="bg2"/>
              </a:solidFill>
            </a:endParaRPr>
          </a:p>
          <a:p>
            <a:pPr algn="ctr">
              <a:spcBef>
                <a:spcPts val="600"/>
              </a:spcBef>
            </a:pPr>
            <a:r>
              <a:rPr lang="cs-CZ" sz="1800" b="1" dirty="0">
                <a:solidFill>
                  <a:srgbClr val="FC1C04"/>
                </a:solidFill>
              </a:rPr>
              <a:t>V  PRAXI SE</a:t>
            </a:r>
          </a:p>
          <a:p>
            <a:pPr algn="ctr"/>
            <a:r>
              <a:rPr lang="cs-CZ" sz="1800" b="1" dirty="0">
                <a:solidFill>
                  <a:srgbClr val="FC1C04"/>
                </a:solidFill>
              </a:rPr>
              <a:t>NEVYSKYTUJÍ</a:t>
            </a:r>
          </a:p>
        </p:txBody>
      </p:sp>
      <p:sp>
        <p:nvSpPr>
          <p:cNvPr id="417796" name="Text Box 5"/>
          <p:cNvSpPr txBox="1">
            <a:spLocks noChangeArrowheads="1"/>
          </p:cNvSpPr>
          <p:nvPr/>
        </p:nvSpPr>
        <p:spPr bwMode="auto">
          <a:xfrm>
            <a:off x="3619500" y="3567113"/>
            <a:ext cx="2193925" cy="2722562"/>
          </a:xfrm>
          <a:prstGeom prst="rect">
            <a:avLst/>
          </a:prstGeom>
          <a:solidFill>
            <a:schemeClr val="folHlink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800" b="1" dirty="0">
                <a:solidFill>
                  <a:schemeClr val="bg2"/>
                </a:solidFill>
              </a:rPr>
              <a:t>Úrokové swapy založené na vzájemné výměně  pevných a variabilních úrokových plateb</a:t>
            </a:r>
          </a:p>
          <a:p>
            <a:pPr algn="ctr">
              <a:spcBef>
                <a:spcPts val="1800"/>
              </a:spcBef>
            </a:pPr>
            <a:r>
              <a:rPr lang="cs-CZ" sz="1800" b="1" i="1" dirty="0">
                <a:solidFill>
                  <a:schemeClr val="bg2"/>
                </a:solidFill>
              </a:rPr>
              <a:t>/</a:t>
            </a:r>
            <a:r>
              <a:rPr lang="cs-CZ" sz="1800" b="1" i="1" dirty="0" err="1">
                <a:solidFill>
                  <a:schemeClr val="bg2"/>
                </a:solidFill>
              </a:rPr>
              <a:t>Fixed-floating</a:t>
            </a:r>
            <a:r>
              <a:rPr lang="cs-CZ" sz="1800" b="1" i="1" dirty="0">
                <a:solidFill>
                  <a:schemeClr val="bg2"/>
                </a:solidFill>
              </a:rPr>
              <a:t> </a:t>
            </a:r>
          </a:p>
          <a:p>
            <a:pPr algn="ctr"/>
            <a:r>
              <a:rPr lang="cs-CZ" sz="1800" b="1" i="1" dirty="0" err="1">
                <a:solidFill>
                  <a:schemeClr val="bg2"/>
                </a:solidFill>
              </a:rPr>
              <a:t>interest</a:t>
            </a:r>
            <a:r>
              <a:rPr lang="cs-CZ" sz="1800" b="1" i="1" dirty="0">
                <a:solidFill>
                  <a:schemeClr val="bg2"/>
                </a:solidFill>
              </a:rPr>
              <a:t> </a:t>
            </a:r>
            <a:r>
              <a:rPr lang="cs-CZ" sz="1800" b="1" i="1" dirty="0" err="1">
                <a:solidFill>
                  <a:schemeClr val="bg2"/>
                </a:solidFill>
              </a:rPr>
              <a:t>rate</a:t>
            </a:r>
            <a:r>
              <a:rPr lang="cs-CZ" sz="1800" b="1" i="1" dirty="0">
                <a:solidFill>
                  <a:schemeClr val="bg2"/>
                </a:solidFill>
              </a:rPr>
              <a:t> </a:t>
            </a:r>
            <a:r>
              <a:rPr lang="cs-CZ" sz="1800" b="1" i="1" dirty="0" err="1">
                <a:solidFill>
                  <a:schemeClr val="bg2"/>
                </a:solidFill>
              </a:rPr>
              <a:t>swaps</a:t>
            </a:r>
            <a:r>
              <a:rPr lang="cs-CZ" sz="1800" b="1" i="1" dirty="0">
                <a:solidFill>
                  <a:schemeClr val="bg2"/>
                </a:solidFill>
              </a:rPr>
              <a:t>/</a:t>
            </a:r>
            <a:endParaRPr lang="cs-CZ" sz="1800" b="1" dirty="0">
              <a:solidFill>
                <a:schemeClr val="bg2"/>
              </a:solidFill>
            </a:endParaRPr>
          </a:p>
        </p:txBody>
      </p:sp>
      <p:sp>
        <p:nvSpPr>
          <p:cNvPr id="417797" name="Text Box 6"/>
          <p:cNvSpPr txBox="1">
            <a:spLocks noChangeArrowheads="1"/>
          </p:cNvSpPr>
          <p:nvPr/>
        </p:nvSpPr>
        <p:spPr bwMode="auto">
          <a:xfrm>
            <a:off x="6003925" y="3576638"/>
            <a:ext cx="2097088" cy="2722562"/>
          </a:xfrm>
          <a:prstGeom prst="rect">
            <a:avLst/>
          </a:prstGeom>
          <a:solidFill>
            <a:srgbClr val="FFFF00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sz="1800" b="1" dirty="0">
                <a:solidFill>
                  <a:schemeClr val="bg2"/>
                </a:solidFill>
              </a:rPr>
              <a:t>Úrokové swapy založené na vzájemné výměně  odlišně stanovených  variabilních úrokových plateb</a:t>
            </a:r>
          </a:p>
          <a:p>
            <a:pPr algn="ctr">
              <a:spcBef>
                <a:spcPts val="600"/>
              </a:spcBef>
            </a:pPr>
            <a:r>
              <a:rPr lang="cs-CZ" sz="1800" b="1" i="1" dirty="0">
                <a:solidFill>
                  <a:schemeClr val="bg2"/>
                </a:solidFill>
              </a:rPr>
              <a:t>/</a:t>
            </a:r>
            <a:r>
              <a:rPr lang="cs-CZ" sz="1800" b="1" i="1" dirty="0" err="1">
                <a:solidFill>
                  <a:schemeClr val="bg2"/>
                </a:solidFill>
              </a:rPr>
              <a:t>Floating-floating</a:t>
            </a:r>
            <a:r>
              <a:rPr lang="cs-CZ" sz="1800" b="1" i="1" dirty="0">
                <a:solidFill>
                  <a:schemeClr val="bg2"/>
                </a:solidFill>
              </a:rPr>
              <a:t> </a:t>
            </a:r>
            <a:r>
              <a:rPr lang="cs-CZ" sz="1800" b="1" i="1" dirty="0" err="1">
                <a:solidFill>
                  <a:schemeClr val="bg2"/>
                </a:solidFill>
              </a:rPr>
              <a:t>interest</a:t>
            </a:r>
            <a:r>
              <a:rPr lang="cs-CZ" sz="1800" b="1" i="1" dirty="0">
                <a:solidFill>
                  <a:schemeClr val="bg2"/>
                </a:solidFill>
              </a:rPr>
              <a:t> </a:t>
            </a:r>
            <a:r>
              <a:rPr lang="cs-CZ" sz="1800" b="1" i="1" dirty="0" err="1">
                <a:solidFill>
                  <a:schemeClr val="bg2"/>
                </a:solidFill>
              </a:rPr>
              <a:t>rate</a:t>
            </a:r>
            <a:r>
              <a:rPr lang="cs-CZ" sz="1800" b="1" i="1" dirty="0">
                <a:solidFill>
                  <a:schemeClr val="bg2"/>
                </a:solidFill>
              </a:rPr>
              <a:t> </a:t>
            </a:r>
            <a:r>
              <a:rPr lang="cs-CZ" sz="1800" b="1" i="1" dirty="0" err="1">
                <a:solidFill>
                  <a:schemeClr val="bg2"/>
                </a:solidFill>
              </a:rPr>
              <a:t>swaps</a:t>
            </a:r>
            <a:r>
              <a:rPr lang="cs-CZ" sz="1800" b="1" i="1" dirty="0">
                <a:solidFill>
                  <a:schemeClr val="bg2"/>
                </a:solidFill>
              </a:rPr>
              <a:t>/</a:t>
            </a:r>
            <a:endParaRPr lang="cs-CZ" sz="1800" b="1" dirty="0">
              <a:solidFill>
                <a:schemeClr val="bg2"/>
              </a:solidFill>
            </a:endParaRPr>
          </a:p>
        </p:txBody>
      </p:sp>
      <p:sp>
        <p:nvSpPr>
          <p:cNvPr id="417798" name="Line 7"/>
          <p:cNvSpPr>
            <a:spLocks noChangeShapeType="1"/>
          </p:cNvSpPr>
          <p:nvPr/>
        </p:nvSpPr>
        <p:spPr bwMode="auto">
          <a:xfrm>
            <a:off x="4764088" y="2925763"/>
            <a:ext cx="0" cy="4810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17799" name="Line 8"/>
          <p:cNvSpPr>
            <a:spLocks noChangeShapeType="1"/>
          </p:cNvSpPr>
          <p:nvPr/>
        </p:nvSpPr>
        <p:spPr bwMode="auto">
          <a:xfrm>
            <a:off x="4764088" y="2925763"/>
            <a:ext cx="2287587" cy="48101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17800" name="Line 9"/>
          <p:cNvSpPr>
            <a:spLocks noChangeShapeType="1"/>
          </p:cNvSpPr>
          <p:nvPr/>
        </p:nvSpPr>
        <p:spPr bwMode="auto">
          <a:xfrm flipH="1">
            <a:off x="2476500" y="2925763"/>
            <a:ext cx="2287588" cy="481012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270454"/>
            <a:ext cx="7632849" cy="1152257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Základní vztahy na finančních trzích </a:t>
            </a:r>
          </a:p>
        </p:txBody>
      </p:sp>
      <p:sp>
        <p:nvSpPr>
          <p:cNvPr id="19458" name="Text Box 5"/>
          <p:cNvSpPr txBox="1">
            <a:spLocks noChangeArrowheads="1"/>
          </p:cNvSpPr>
          <p:nvPr/>
        </p:nvSpPr>
        <p:spPr bwMode="auto">
          <a:xfrm>
            <a:off x="3421063" y="1916113"/>
            <a:ext cx="2384425" cy="12382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cs-CZ" sz="2400" b="1"/>
              <a:t>Tok peněžních prostředků</a:t>
            </a:r>
          </a:p>
          <a:p>
            <a:pPr algn="ctr">
              <a:lnSpc>
                <a:spcPct val="85000"/>
              </a:lnSpc>
              <a:spcBef>
                <a:spcPts val="600"/>
              </a:spcBef>
            </a:pPr>
            <a:r>
              <a:rPr lang="cs-CZ" sz="1800" b="1"/>
              <a:t>(úspor)</a:t>
            </a:r>
          </a:p>
        </p:txBody>
      </p:sp>
      <p:sp>
        <p:nvSpPr>
          <p:cNvPr id="19459" name="Text Box 6"/>
          <p:cNvSpPr txBox="1">
            <a:spLocks noChangeArrowheads="1"/>
          </p:cNvSpPr>
          <p:nvPr/>
        </p:nvSpPr>
        <p:spPr bwMode="auto">
          <a:xfrm>
            <a:off x="2916238" y="4581525"/>
            <a:ext cx="3384550" cy="1079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ts val="300"/>
              </a:spcBef>
            </a:pPr>
            <a:r>
              <a:rPr lang="cs-CZ" sz="2400" b="1" dirty="0"/>
              <a:t>Tok různých druhů finančních investičních instrumentů </a:t>
            </a:r>
          </a:p>
        </p:txBody>
      </p:sp>
      <p:sp>
        <p:nvSpPr>
          <p:cNvPr id="19460" name="Text Box 7"/>
          <p:cNvSpPr txBox="1">
            <a:spLocks noChangeArrowheads="1"/>
          </p:cNvSpPr>
          <p:nvPr/>
        </p:nvSpPr>
        <p:spPr bwMode="auto">
          <a:xfrm>
            <a:off x="6354763" y="3106738"/>
            <a:ext cx="2465387" cy="1565275"/>
          </a:xfrm>
          <a:prstGeom prst="rect">
            <a:avLst/>
          </a:prstGeom>
          <a:solidFill>
            <a:srgbClr val="FFCC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endParaRPr lang="cs-CZ" sz="2800" b="1" dirty="0">
              <a:solidFill>
                <a:schemeClr val="bg2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cs-CZ" sz="2800" b="1" dirty="0" smtClean="0">
                <a:solidFill>
                  <a:schemeClr val="bg2"/>
                </a:solidFill>
              </a:rPr>
              <a:t>Poskytovatelé  </a:t>
            </a:r>
            <a:r>
              <a:rPr lang="cs-CZ" sz="2800" b="1" dirty="0">
                <a:solidFill>
                  <a:schemeClr val="bg2"/>
                </a:solidFill>
              </a:rPr>
              <a:t>peněz</a:t>
            </a:r>
          </a:p>
          <a:p>
            <a:endParaRPr lang="cs-CZ" sz="2800" dirty="0"/>
          </a:p>
        </p:txBody>
      </p:sp>
      <p:sp>
        <p:nvSpPr>
          <p:cNvPr id="19461" name="Line 8"/>
          <p:cNvSpPr>
            <a:spLocks noChangeShapeType="1"/>
          </p:cNvSpPr>
          <p:nvPr/>
        </p:nvSpPr>
        <p:spPr bwMode="auto">
          <a:xfrm flipV="1">
            <a:off x="2984500" y="3227388"/>
            <a:ext cx="3230563" cy="0"/>
          </a:xfrm>
          <a:prstGeom prst="line">
            <a:avLst/>
          </a:prstGeom>
          <a:noFill/>
          <a:ln w="25400">
            <a:solidFill>
              <a:srgbClr val="000000"/>
            </a:solidFill>
            <a:prstDash val="lgDashDot"/>
            <a:round/>
            <a:headEnd type="triangle" w="lg" len="lg"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9462" name="Line 9"/>
          <p:cNvSpPr>
            <a:spLocks noChangeShapeType="1"/>
          </p:cNvSpPr>
          <p:nvPr/>
        </p:nvSpPr>
        <p:spPr bwMode="auto">
          <a:xfrm>
            <a:off x="3040063" y="4335463"/>
            <a:ext cx="3086100" cy="0"/>
          </a:xfrm>
          <a:prstGeom prst="line">
            <a:avLst/>
          </a:prstGeom>
          <a:noFill/>
          <a:ln w="28575">
            <a:solidFill>
              <a:srgbClr val="000000"/>
            </a:solidFill>
            <a:prstDash val="lgDashDot"/>
            <a:round/>
            <a:headEnd/>
            <a:tailEnd type="triangle" w="lg" len="lg"/>
          </a:ln>
        </p:spPr>
        <p:txBody>
          <a:bodyPr/>
          <a:lstStyle/>
          <a:p>
            <a:endParaRPr lang="cs-CZ"/>
          </a:p>
        </p:txBody>
      </p:sp>
      <p:sp>
        <p:nvSpPr>
          <p:cNvPr id="19463" name="Rectangle 10"/>
          <p:cNvSpPr>
            <a:spLocks noChangeArrowheads="1"/>
          </p:cNvSpPr>
          <p:nvPr/>
        </p:nvSpPr>
        <p:spPr bwMode="auto">
          <a:xfrm>
            <a:off x="395288" y="3106738"/>
            <a:ext cx="2457450" cy="1565275"/>
          </a:xfrm>
          <a:prstGeom prst="rect">
            <a:avLst/>
          </a:prstGeom>
          <a:solidFill>
            <a:srgbClr val="FFCC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cs-CZ" sz="2800" b="1" dirty="0" smtClean="0">
                <a:solidFill>
                  <a:schemeClr val="bg2"/>
                </a:solidFill>
              </a:rPr>
              <a:t>Zájemci          </a:t>
            </a:r>
            <a:r>
              <a:rPr lang="cs-CZ" sz="2800" b="1" dirty="0">
                <a:solidFill>
                  <a:schemeClr val="bg2"/>
                </a:solidFill>
              </a:rPr>
              <a:t>o  peníze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15888"/>
            <a:ext cx="7772400" cy="936625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Základní druhy měnových swapů</a:t>
            </a:r>
            <a:r>
              <a:rPr lang="cs-CZ" sz="4000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</a:t>
            </a:r>
          </a:p>
        </p:txBody>
      </p:sp>
      <p:grpSp>
        <p:nvGrpSpPr>
          <p:cNvPr id="420866" name="Group 3"/>
          <p:cNvGrpSpPr>
            <a:grpSpLocks/>
          </p:cNvGrpSpPr>
          <p:nvPr/>
        </p:nvGrpSpPr>
        <p:grpSpPr bwMode="auto">
          <a:xfrm>
            <a:off x="684213" y="1412875"/>
            <a:ext cx="7848600" cy="5040313"/>
            <a:chOff x="1998" y="3399"/>
            <a:chExt cx="8640" cy="4799"/>
          </a:xfrm>
        </p:grpSpPr>
        <p:sp>
          <p:nvSpPr>
            <p:cNvPr id="420867" name="Text Box 4"/>
            <p:cNvSpPr txBox="1">
              <a:spLocks noChangeArrowheads="1"/>
            </p:cNvSpPr>
            <p:nvPr/>
          </p:nvSpPr>
          <p:spPr bwMode="auto">
            <a:xfrm>
              <a:off x="4518" y="3399"/>
              <a:ext cx="3600" cy="1329"/>
            </a:xfrm>
            <a:prstGeom prst="rect">
              <a:avLst/>
            </a:prstGeom>
            <a:solidFill>
              <a:srgbClr val="FFCC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cs-CZ" sz="24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Měnové swapy</a:t>
              </a:r>
            </a:p>
            <a:p>
              <a:pPr algn="ctr">
                <a:spcBef>
                  <a:spcPts val="600"/>
                </a:spcBef>
              </a:pPr>
              <a:r>
                <a:rPr lang="cs-CZ" sz="2400" i="1" dirty="0">
                  <a:solidFill>
                    <a:schemeClr val="bg2"/>
                  </a:solidFill>
                </a:rPr>
                <a:t>/</a:t>
              </a:r>
              <a:r>
                <a:rPr lang="cs-CZ" sz="2400" i="1" dirty="0" err="1">
                  <a:solidFill>
                    <a:schemeClr val="bg2"/>
                  </a:solidFill>
                </a:rPr>
                <a:t>Currency</a:t>
              </a:r>
              <a:r>
                <a:rPr lang="cs-CZ" sz="2400" i="1" dirty="0">
                  <a:solidFill>
                    <a:schemeClr val="bg2"/>
                  </a:solidFill>
                </a:rPr>
                <a:t> </a:t>
              </a:r>
              <a:r>
                <a:rPr lang="cs-CZ" sz="2400" i="1" dirty="0" err="1">
                  <a:solidFill>
                    <a:schemeClr val="bg2"/>
                  </a:solidFill>
                </a:rPr>
                <a:t>swaps</a:t>
              </a:r>
              <a:r>
                <a:rPr lang="cs-CZ" sz="2400" i="1" dirty="0">
                  <a:solidFill>
                    <a:schemeClr val="bg2"/>
                  </a:solidFill>
                </a:rPr>
                <a:t>/</a:t>
              </a:r>
              <a:endParaRPr lang="cs-CZ" sz="2400" dirty="0">
                <a:solidFill>
                  <a:schemeClr val="bg2"/>
                </a:solidFill>
              </a:endParaRPr>
            </a:p>
          </p:txBody>
        </p:sp>
        <p:sp>
          <p:nvSpPr>
            <p:cNvPr id="420868" name="Text Box 5"/>
            <p:cNvSpPr txBox="1">
              <a:spLocks noChangeArrowheads="1"/>
            </p:cNvSpPr>
            <p:nvPr/>
          </p:nvSpPr>
          <p:spPr bwMode="auto">
            <a:xfrm>
              <a:off x="1998" y="5559"/>
              <a:ext cx="2640" cy="2639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cs-CZ" sz="1800" b="1" dirty="0">
                  <a:solidFill>
                    <a:schemeClr val="bg2"/>
                  </a:solidFill>
                </a:rPr>
                <a:t>Měnové swapy založené na vzájemné výměně </a:t>
              </a:r>
              <a:r>
                <a:rPr lang="cs-CZ" sz="1800" b="1" dirty="0" smtClean="0">
                  <a:solidFill>
                    <a:schemeClr val="bg2"/>
                  </a:solidFill>
                </a:rPr>
                <a:t>dvou </a:t>
              </a:r>
              <a:r>
                <a:rPr lang="cs-CZ" sz="1800" b="1" dirty="0">
                  <a:solidFill>
                    <a:schemeClr val="bg2"/>
                  </a:solidFill>
                </a:rPr>
                <a:t>druhů pevných úrokových plateb</a:t>
              </a:r>
            </a:p>
            <a:p>
              <a:endParaRPr lang="cs-CZ" sz="1800" b="1" dirty="0">
                <a:solidFill>
                  <a:schemeClr val="bg2"/>
                </a:solidFill>
              </a:endParaRPr>
            </a:p>
            <a:p>
              <a:pPr algn="ctr">
                <a:spcBef>
                  <a:spcPts val="600"/>
                </a:spcBef>
              </a:pPr>
              <a:r>
                <a:rPr lang="cs-CZ" sz="1800" b="1" i="1" dirty="0">
                  <a:solidFill>
                    <a:schemeClr val="bg2"/>
                  </a:solidFill>
                </a:rPr>
                <a:t>/</a:t>
              </a:r>
              <a:r>
                <a:rPr lang="cs-CZ" sz="1800" b="1" i="1" dirty="0" err="1">
                  <a:solidFill>
                    <a:schemeClr val="bg2"/>
                  </a:solidFill>
                </a:rPr>
                <a:t>Fixed-fixed</a:t>
              </a:r>
              <a:r>
                <a:rPr lang="cs-CZ" sz="1800" b="1" i="1" dirty="0">
                  <a:solidFill>
                    <a:schemeClr val="bg2"/>
                  </a:solidFill>
                </a:rPr>
                <a:t> </a:t>
              </a:r>
              <a:r>
                <a:rPr lang="cs-CZ" sz="1800" b="1" i="1" dirty="0" err="1">
                  <a:solidFill>
                    <a:schemeClr val="bg2"/>
                  </a:solidFill>
                </a:rPr>
                <a:t>currency</a:t>
              </a:r>
              <a:r>
                <a:rPr lang="cs-CZ" sz="1800" b="1" i="1" dirty="0">
                  <a:solidFill>
                    <a:schemeClr val="bg2"/>
                  </a:solidFill>
                </a:rPr>
                <a:t> </a:t>
              </a:r>
              <a:r>
                <a:rPr lang="cs-CZ" sz="1800" b="1" i="1" dirty="0" err="1">
                  <a:solidFill>
                    <a:schemeClr val="bg2"/>
                  </a:solidFill>
                </a:rPr>
                <a:t>swaps</a:t>
              </a:r>
              <a:r>
                <a:rPr lang="cs-CZ" sz="1800" b="1" i="1" dirty="0">
                  <a:solidFill>
                    <a:schemeClr val="bg2"/>
                  </a:solidFill>
                </a:rPr>
                <a:t>/ </a:t>
              </a:r>
              <a:endParaRPr lang="cs-CZ" sz="1800" b="1" dirty="0">
                <a:solidFill>
                  <a:schemeClr val="bg2"/>
                </a:solidFill>
              </a:endParaRPr>
            </a:p>
          </p:txBody>
        </p:sp>
        <p:sp>
          <p:nvSpPr>
            <p:cNvPr id="420869" name="Text Box 6"/>
            <p:cNvSpPr txBox="1">
              <a:spLocks noChangeArrowheads="1"/>
            </p:cNvSpPr>
            <p:nvPr/>
          </p:nvSpPr>
          <p:spPr bwMode="auto">
            <a:xfrm>
              <a:off x="4878" y="5559"/>
              <a:ext cx="2760" cy="2639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r>
                <a:rPr lang="cs-CZ" sz="1800" b="1" dirty="0">
                  <a:solidFill>
                    <a:schemeClr val="bg2"/>
                  </a:solidFill>
                </a:rPr>
                <a:t>Měnové swapy </a:t>
              </a:r>
              <a:r>
                <a:rPr lang="cs-CZ" sz="1800" b="1" dirty="0" smtClean="0">
                  <a:solidFill>
                    <a:schemeClr val="bg2"/>
                  </a:solidFill>
                </a:rPr>
                <a:t> založené </a:t>
              </a:r>
              <a:r>
                <a:rPr lang="cs-CZ" sz="1800" b="1" dirty="0">
                  <a:solidFill>
                    <a:schemeClr val="bg2"/>
                  </a:solidFill>
                </a:rPr>
                <a:t>na vzájemné výměně  pevných </a:t>
              </a:r>
              <a:r>
                <a:rPr lang="cs-CZ" sz="1800" b="1" dirty="0" smtClean="0">
                  <a:solidFill>
                    <a:schemeClr val="bg2"/>
                  </a:solidFill>
                </a:rPr>
                <a:t>         a </a:t>
              </a:r>
              <a:r>
                <a:rPr lang="cs-CZ" sz="1800" b="1" dirty="0">
                  <a:solidFill>
                    <a:schemeClr val="bg2"/>
                  </a:solidFill>
                </a:rPr>
                <a:t>variabilních úrokových </a:t>
              </a:r>
              <a:r>
                <a:rPr lang="cs-CZ" sz="1800" b="1" dirty="0" smtClean="0">
                  <a:solidFill>
                    <a:schemeClr val="bg2"/>
                  </a:solidFill>
                </a:rPr>
                <a:t>plateb</a:t>
              </a:r>
            </a:p>
            <a:p>
              <a:pPr algn="ctr"/>
              <a:endParaRPr lang="cs-CZ" sz="1800" b="1" dirty="0">
                <a:solidFill>
                  <a:schemeClr val="bg2"/>
                </a:solidFill>
              </a:endParaRPr>
            </a:p>
            <a:p>
              <a:pPr algn="ctr">
                <a:spcBef>
                  <a:spcPts val="600"/>
                </a:spcBef>
              </a:pPr>
              <a:r>
                <a:rPr lang="cs-CZ" sz="1800" b="1" i="1" dirty="0" smtClean="0">
                  <a:solidFill>
                    <a:schemeClr val="bg2"/>
                  </a:solidFill>
                </a:rPr>
                <a:t> </a:t>
              </a:r>
              <a:r>
                <a:rPr lang="cs-CZ" sz="1800" b="1" i="1" dirty="0">
                  <a:solidFill>
                    <a:schemeClr val="bg2"/>
                  </a:solidFill>
                </a:rPr>
                <a:t>/</a:t>
              </a:r>
              <a:r>
                <a:rPr lang="cs-CZ" sz="1800" b="1" i="1" dirty="0" err="1">
                  <a:solidFill>
                    <a:schemeClr val="bg2"/>
                  </a:solidFill>
                </a:rPr>
                <a:t>Fixed-floating</a:t>
              </a:r>
              <a:r>
                <a:rPr lang="cs-CZ" sz="1800" b="1" i="1" dirty="0">
                  <a:solidFill>
                    <a:schemeClr val="bg2"/>
                  </a:solidFill>
                </a:rPr>
                <a:t> </a:t>
              </a:r>
              <a:r>
                <a:rPr lang="cs-CZ" sz="1800" b="1" i="1" dirty="0" err="1">
                  <a:solidFill>
                    <a:schemeClr val="bg2"/>
                  </a:solidFill>
                </a:rPr>
                <a:t>currency</a:t>
              </a:r>
              <a:r>
                <a:rPr lang="cs-CZ" sz="1800" b="1" i="1" dirty="0">
                  <a:solidFill>
                    <a:schemeClr val="bg2"/>
                  </a:solidFill>
                </a:rPr>
                <a:t> </a:t>
              </a:r>
              <a:r>
                <a:rPr lang="cs-CZ" sz="1800" b="1" i="1" dirty="0" err="1">
                  <a:solidFill>
                    <a:schemeClr val="bg2"/>
                  </a:solidFill>
                </a:rPr>
                <a:t>swaps</a:t>
              </a:r>
              <a:r>
                <a:rPr lang="cs-CZ" sz="1800" b="1" i="1" dirty="0">
                  <a:solidFill>
                    <a:schemeClr val="bg2"/>
                  </a:solidFill>
                </a:rPr>
                <a:t>/</a:t>
              </a:r>
              <a:endParaRPr lang="cs-CZ" sz="1800" b="1" dirty="0">
                <a:solidFill>
                  <a:schemeClr val="bg2"/>
                </a:solidFill>
              </a:endParaRPr>
            </a:p>
          </p:txBody>
        </p:sp>
        <p:sp>
          <p:nvSpPr>
            <p:cNvPr id="420870" name="Text Box 7"/>
            <p:cNvSpPr txBox="1">
              <a:spLocks noChangeArrowheads="1"/>
            </p:cNvSpPr>
            <p:nvPr/>
          </p:nvSpPr>
          <p:spPr bwMode="auto">
            <a:xfrm>
              <a:off x="7878" y="5559"/>
              <a:ext cx="2760" cy="2639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 anchorCtr="1"/>
            <a:lstStyle/>
            <a:p>
              <a:pPr algn="ctr"/>
              <a:endParaRPr lang="cs-CZ" sz="1800" b="1" dirty="0" smtClean="0">
                <a:solidFill>
                  <a:schemeClr val="bg2"/>
                </a:solidFill>
              </a:endParaRPr>
            </a:p>
            <a:p>
              <a:pPr algn="ctr"/>
              <a:r>
                <a:rPr lang="cs-CZ" sz="1800" b="1" dirty="0" smtClean="0">
                  <a:solidFill>
                    <a:schemeClr val="bg2"/>
                  </a:solidFill>
                </a:rPr>
                <a:t>Měnové </a:t>
              </a:r>
              <a:r>
                <a:rPr lang="cs-CZ" sz="1800" b="1" dirty="0">
                  <a:solidFill>
                    <a:schemeClr val="bg2"/>
                  </a:solidFill>
                </a:rPr>
                <a:t>swapy </a:t>
              </a:r>
              <a:r>
                <a:rPr lang="cs-CZ" sz="1800" b="1" dirty="0" smtClean="0">
                  <a:solidFill>
                    <a:schemeClr val="bg2"/>
                  </a:solidFill>
                </a:rPr>
                <a:t> založené </a:t>
              </a:r>
              <a:r>
                <a:rPr lang="cs-CZ" sz="1800" b="1" dirty="0">
                  <a:solidFill>
                    <a:schemeClr val="bg2"/>
                  </a:solidFill>
                </a:rPr>
                <a:t>na vzájemné výměně  dvou druhů  variabilních úrokových </a:t>
              </a:r>
              <a:r>
                <a:rPr lang="cs-CZ" sz="1800" b="1" dirty="0" smtClean="0">
                  <a:solidFill>
                    <a:schemeClr val="bg2"/>
                  </a:solidFill>
                </a:rPr>
                <a:t>plateb</a:t>
              </a:r>
            </a:p>
            <a:p>
              <a:pPr algn="ctr"/>
              <a:endParaRPr lang="cs-CZ" sz="1800" b="1" dirty="0">
                <a:solidFill>
                  <a:schemeClr val="bg2"/>
                </a:solidFill>
              </a:endParaRPr>
            </a:p>
            <a:p>
              <a:pPr algn="ctr">
                <a:spcBef>
                  <a:spcPts val="600"/>
                </a:spcBef>
              </a:pPr>
              <a:r>
                <a:rPr lang="cs-CZ" sz="1800" b="1" i="1" dirty="0" smtClean="0">
                  <a:solidFill>
                    <a:schemeClr val="bg2"/>
                  </a:solidFill>
                </a:rPr>
                <a:t>/</a:t>
              </a:r>
              <a:r>
                <a:rPr lang="cs-CZ" sz="1800" b="1" i="1" dirty="0" err="1" smtClean="0">
                  <a:solidFill>
                    <a:schemeClr val="bg2"/>
                  </a:solidFill>
                </a:rPr>
                <a:t>Floating</a:t>
              </a:r>
              <a:r>
                <a:rPr lang="cs-CZ" sz="1800" b="1" i="1" dirty="0" smtClean="0">
                  <a:solidFill>
                    <a:schemeClr val="bg2"/>
                  </a:solidFill>
                </a:rPr>
                <a:t>- </a:t>
              </a:r>
              <a:r>
                <a:rPr lang="cs-CZ" sz="1800" b="1" i="1" dirty="0" err="1">
                  <a:solidFill>
                    <a:schemeClr val="bg2"/>
                  </a:solidFill>
                </a:rPr>
                <a:t>floating</a:t>
              </a:r>
              <a:r>
                <a:rPr lang="cs-CZ" sz="1800" b="1" i="1" dirty="0">
                  <a:solidFill>
                    <a:schemeClr val="bg2"/>
                  </a:solidFill>
                </a:rPr>
                <a:t> </a:t>
              </a:r>
              <a:r>
                <a:rPr lang="cs-CZ" sz="1800" b="1" i="1" dirty="0" err="1">
                  <a:solidFill>
                    <a:schemeClr val="bg2"/>
                  </a:solidFill>
                </a:rPr>
                <a:t>currency</a:t>
              </a:r>
              <a:r>
                <a:rPr lang="cs-CZ" sz="1800" b="1" i="1" dirty="0">
                  <a:solidFill>
                    <a:schemeClr val="bg2"/>
                  </a:solidFill>
                </a:rPr>
                <a:t> </a:t>
              </a:r>
              <a:r>
                <a:rPr lang="cs-CZ" sz="1800" b="1" i="1" dirty="0" err="1">
                  <a:solidFill>
                    <a:schemeClr val="bg2"/>
                  </a:solidFill>
                </a:rPr>
                <a:t>swaps</a:t>
              </a:r>
              <a:r>
                <a:rPr lang="cs-CZ" sz="1800" b="1" i="1" dirty="0">
                  <a:solidFill>
                    <a:schemeClr val="bg2"/>
                  </a:solidFill>
                </a:rPr>
                <a:t>/</a:t>
              </a:r>
            </a:p>
            <a:p>
              <a:endParaRPr lang="cs-CZ" sz="1800" b="1" dirty="0">
                <a:solidFill>
                  <a:schemeClr val="bg2"/>
                </a:solidFill>
              </a:endParaRPr>
            </a:p>
          </p:txBody>
        </p:sp>
        <p:sp>
          <p:nvSpPr>
            <p:cNvPr id="420871" name="Line 8"/>
            <p:cNvSpPr>
              <a:spLocks noChangeShapeType="1"/>
            </p:cNvSpPr>
            <p:nvPr/>
          </p:nvSpPr>
          <p:spPr bwMode="auto">
            <a:xfrm>
              <a:off x="6318" y="4894"/>
              <a:ext cx="0" cy="49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20872" name="Line 9"/>
            <p:cNvSpPr>
              <a:spLocks noChangeShapeType="1"/>
            </p:cNvSpPr>
            <p:nvPr/>
          </p:nvSpPr>
          <p:spPr bwMode="auto">
            <a:xfrm>
              <a:off x="6318" y="4894"/>
              <a:ext cx="2880" cy="49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20873" name="Line 10"/>
            <p:cNvSpPr>
              <a:spLocks noChangeShapeType="1"/>
            </p:cNvSpPr>
            <p:nvPr/>
          </p:nvSpPr>
          <p:spPr bwMode="auto">
            <a:xfrm flipH="1">
              <a:off x="3438" y="4894"/>
              <a:ext cx="2880" cy="49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70496"/>
            <a:ext cx="8280920" cy="95930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Pozice kupních a prodejních opcí </a:t>
            </a:r>
            <a:endParaRPr lang="cs-CZ" sz="4000" b="1" dirty="0">
              <a:solidFill>
                <a:srgbClr val="FFFF00"/>
              </a:solidFill>
              <a:latin typeface="Arial Narrow" panose="020B0606020202030204" pitchFamily="34" charset="0"/>
            </a:endParaRPr>
          </a:p>
        </p:txBody>
      </p:sp>
      <p:sp>
        <p:nvSpPr>
          <p:cNvPr id="44134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42888" y="1981200"/>
            <a:ext cx="4257675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sz="2800" dirty="0" smtClean="0"/>
              <a:t> </a:t>
            </a: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41347" name="Rectangle 4"/>
          <p:cNvSpPr>
            <a:spLocks noChangeArrowheads="1"/>
          </p:cNvSpPr>
          <p:nvPr/>
        </p:nvSpPr>
        <p:spPr bwMode="auto">
          <a:xfrm>
            <a:off x="8172450" y="3567113"/>
            <a:ext cx="373063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200">
                <a:cs typeface="Times New Roman" pitchFamily="18" charset="0"/>
              </a:rPr>
              <a:t> </a:t>
            </a:r>
            <a:endParaRPr lang="cs-CZ" sz="1800">
              <a:latin typeface="Arial" charset="0"/>
            </a:endParaRPr>
          </a:p>
        </p:txBody>
      </p:sp>
      <p:sp>
        <p:nvSpPr>
          <p:cNvPr id="441348" name="Rectangle 5"/>
          <p:cNvSpPr>
            <a:spLocks noChangeArrowheads="1"/>
          </p:cNvSpPr>
          <p:nvPr/>
        </p:nvSpPr>
        <p:spPr bwMode="auto">
          <a:xfrm>
            <a:off x="8172450" y="2032000"/>
            <a:ext cx="373063" cy="98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200">
                <a:cs typeface="Times New Roman" pitchFamily="18" charset="0"/>
              </a:rPr>
              <a:t> </a:t>
            </a:r>
            <a:endParaRPr lang="cs-CZ" sz="1800">
              <a:latin typeface="Arial" charset="0"/>
            </a:endParaRPr>
          </a:p>
        </p:txBody>
      </p:sp>
      <p:grpSp>
        <p:nvGrpSpPr>
          <p:cNvPr id="441349" name="Group 6"/>
          <p:cNvGrpSpPr>
            <a:grpSpLocks/>
          </p:cNvGrpSpPr>
          <p:nvPr/>
        </p:nvGrpSpPr>
        <p:grpSpPr bwMode="auto">
          <a:xfrm>
            <a:off x="242888" y="1412776"/>
            <a:ext cx="8650288" cy="5256584"/>
            <a:chOff x="153" y="1292"/>
            <a:chExt cx="5449" cy="1957"/>
          </a:xfrm>
        </p:grpSpPr>
        <p:sp>
          <p:nvSpPr>
            <p:cNvPr id="441350" name="Rectangle 7"/>
            <p:cNvSpPr>
              <a:spLocks noChangeArrowheads="1"/>
            </p:cNvSpPr>
            <p:nvPr/>
          </p:nvSpPr>
          <p:spPr bwMode="auto">
            <a:xfrm>
              <a:off x="4491" y="2771"/>
              <a:ext cx="1088" cy="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charset="0"/>
                  <a:ea typeface="Times New Roman" pitchFamily="18" charset="0"/>
                  <a:cs typeface="Tahoma" charset="0"/>
                </a:rPr>
                <a:t>VH &lt; </a:t>
              </a:r>
              <a:r>
                <a:rPr lang="cs-CZ" b="1" dirty="0" smtClean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charset="0"/>
                  <a:ea typeface="Times New Roman" pitchFamily="18" charset="0"/>
                  <a:cs typeface="Tahoma" charset="0"/>
                </a:rPr>
                <a:t>0 </a:t>
              </a:r>
            </a:p>
            <a:p>
              <a:pPr algn="ctr">
                <a:spcBef>
                  <a:spcPts val="600"/>
                </a:spcBef>
              </a:pPr>
              <a:r>
                <a:rPr lang="cs-CZ" sz="1800" b="1" dirty="0" smtClean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charset="0"/>
                  <a:ea typeface="Times New Roman" pitchFamily="18" charset="0"/>
                  <a:cs typeface="Tahoma" charset="0"/>
                </a:rPr>
                <a:t>(neboli je nulová)</a:t>
              </a:r>
              <a:endParaRPr lang="cs-CZ" sz="1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Times New Roman" pitchFamily="18" charset="0"/>
                <a:cs typeface="Tahoma" charset="0"/>
              </a:endParaRPr>
            </a:p>
          </p:txBody>
        </p:sp>
        <p:sp>
          <p:nvSpPr>
            <p:cNvPr id="441351" name="Rectangle 8"/>
            <p:cNvSpPr>
              <a:spLocks noChangeArrowheads="1"/>
            </p:cNvSpPr>
            <p:nvPr/>
          </p:nvSpPr>
          <p:spPr bwMode="auto">
            <a:xfrm>
              <a:off x="1383" y="2765"/>
              <a:ext cx="3090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50000"/>
                </a:lnSpc>
              </a:pPr>
              <a:r>
                <a:rPr lang="cs-CZ" sz="1800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Cena podkladového aktiva  &lt;  Realizační cena</a:t>
              </a:r>
            </a:p>
            <a:p>
              <a:pPr algn="ctr" eaLnBrk="0" hangingPunct="0"/>
              <a:r>
                <a:rPr lang="cs-CZ" sz="1800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Cena podkladového aktiva  &gt;  Realizační cena</a:t>
              </a:r>
              <a:endParaRPr lang="cs-CZ" sz="18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441352" name="Rectangle 9"/>
            <p:cNvSpPr>
              <a:spLocks noChangeArrowheads="1"/>
            </p:cNvSpPr>
            <p:nvPr/>
          </p:nvSpPr>
          <p:spPr bwMode="auto">
            <a:xfrm>
              <a:off x="153" y="2771"/>
              <a:ext cx="1225" cy="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30000"/>
                </a:lnSpc>
              </a:pPr>
              <a:r>
                <a:rPr lang="cs-CZ" sz="1400" b="1" dirty="0" smtClean="0">
                  <a:solidFill>
                    <a:schemeClr val="bg2"/>
                  </a:solidFill>
                  <a:cs typeface="Times New Roman" pitchFamily="18" charset="0"/>
                </a:rPr>
                <a:t> </a:t>
              </a:r>
              <a:r>
                <a:rPr lang="cs-CZ" sz="2400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Mimo peníze </a:t>
              </a:r>
              <a:endParaRPr lang="cs-CZ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endParaRPr>
            </a:p>
            <a:p>
              <a:pPr algn="ctr">
                <a:lnSpc>
                  <a:spcPct val="130000"/>
                </a:lnSpc>
              </a:pPr>
              <a:r>
                <a:rPr lang="cs-CZ" sz="1600" b="1" dirty="0" smtClean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/</a:t>
              </a:r>
              <a:r>
                <a:rPr lang="cs-CZ" sz="1600" b="1" i="1" dirty="0" err="1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out</a:t>
              </a:r>
              <a:r>
                <a:rPr lang="cs-CZ" sz="1600" b="1" i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</a:t>
              </a:r>
              <a:r>
                <a:rPr lang="cs-CZ" sz="1600" b="1" i="1" dirty="0" err="1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of</a:t>
              </a:r>
              <a:r>
                <a:rPr lang="cs-CZ" sz="1600" b="1" i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</a:t>
              </a:r>
              <a:r>
                <a:rPr lang="cs-CZ" sz="1600" b="1" i="1" dirty="0" err="1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the</a:t>
              </a:r>
              <a:r>
                <a:rPr lang="cs-CZ" sz="1600" b="1" i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</a:t>
              </a:r>
              <a:r>
                <a:rPr lang="cs-CZ" sz="1600" b="1" i="1" dirty="0" err="1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money</a:t>
              </a:r>
              <a:r>
                <a:rPr lang="cs-CZ" sz="1600" b="1" i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/</a:t>
              </a:r>
              <a:endParaRPr lang="cs-CZ" sz="16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441353" name="Rectangle 10"/>
            <p:cNvSpPr>
              <a:spLocks noChangeArrowheads="1"/>
            </p:cNvSpPr>
            <p:nvPr/>
          </p:nvSpPr>
          <p:spPr bwMode="auto">
            <a:xfrm>
              <a:off x="4491" y="2371"/>
              <a:ext cx="1079" cy="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30000"/>
                </a:lnSpc>
              </a:pPr>
              <a:r>
                <a:rPr lang="cs-CZ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charset="0"/>
                  <a:ea typeface="Times New Roman" pitchFamily="18" charset="0"/>
                  <a:cs typeface="Tahoma" charset="0"/>
                </a:rPr>
                <a:t>VH = 0</a:t>
              </a:r>
              <a:endParaRPr lang="cs-CZ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Times New Roman" pitchFamily="18" charset="0"/>
                <a:cs typeface="Tahoma" charset="0"/>
              </a:endParaRPr>
            </a:p>
          </p:txBody>
        </p:sp>
        <p:sp>
          <p:nvSpPr>
            <p:cNvPr id="441354" name="Rectangle 11"/>
            <p:cNvSpPr>
              <a:spLocks noChangeArrowheads="1"/>
            </p:cNvSpPr>
            <p:nvPr/>
          </p:nvSpPr>
          <p:spPr bwMode="auto">
            <a:xfrm>
              <a:off x="1396" y="2305"/>
              <a:ext cx="3095" cy="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50000"/>
                </a:lnSpc>
              </a:pPr>
              <a:r>
                <a:rPr lang="cs-CZ" sz="1800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Cena podkladového aktiva  =  Realizační cena</a:t>
              </a:r>
            </a:p>
            <a:p>
              <a:pPr algn="ctr" eaLnBrk="0" hangingPunct="0"/>
              <a:r>
                <a:rPr lang="cs-CZ" sz="1800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Cena podkladového aktiva  =  Realizační cena</a:t>
              </a:r>
              <a:endParaRPr lang="cs-CZ" sz="18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441355" name="Rectangle 12"/>
            <p:cNvSpPr>
              <a:spLocks noChangeArrowheads="1"/>
            </p:cNvSpPr>
            <p:nvPr/>
          </p:nvSpPr>
          <p:spPr bwMode="auto">
            <a:xfrm>
              <a:off x="153" y="2305"/>
              <a:ext cx="1230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30000"/>
                </a:lnSpc>
              </a:pPr>
              <a:r>
                <a:rPr lang="cs-CZ" sz="2400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Na penězích </a:t>
              </a:r>
              <a:endParaRPr lang="cs-CZ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endParaRPr>
            </a:p>
            <a:p>
              <a:pPr algn="ctr">
                <a:lnSpc>
                  <a:spcPct val="130000"/>
                </a:lnSpc>
              </a:pPr>
              <a:r>
                <a:rPr lang="cs-CZ" sz="1600" b="1" dirty="0" smtClean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</a:t>
              </a:r>
              <a:r>
                <a:rPr lang="cs-CZ" sz="1600" b="1" i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/</a:t>
              </a:r>
              <a:r>
                <a:rPr lang="cs-CZ" sz="1600" b="1" i="1" dirty="0" err="1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at</a:t>
              </a:r>
              <a:r>
                <a:rPr lang="cs-CZ" sz="1600" b="1" i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</a:t>
              </a:r>
              <a:r>
                <a:rPr lang="cs-CZ" sz="1600" b="1" i="1" dirty="0" err="1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the</a:t>
              </a:r>
              <a:r>
                <a:rPr lang="cs-CZ" sz="1600" b="1" i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</a:t>
              </a:r>
              <a:r>
                <a:rPr lang="cs-CZ" sz="1600" b="1" i="1" dirty="0" err="1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money</a:t>
              </a:r>
              <a:r>
                <a:rPr lang="cs-CZ" sz="1600" b="1" i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/</a:t>
              </a:r>
              <a:endParaRPr lang="cs-CZ" sz="16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441356" name="Rectangle 13"/>
            <p:cNvSpPr>
              <a:spLocks noChangeArrowheads="1"/>
            </p:cNvSpPr>
            <p:nvPr/>
          </p:nvSpPr>
          <p:spPr bwMode="auto">
            <a:xfrm>
              <a:off x="4491" y="1905"/>
              <a:ext cx="1079" cy="3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30000"/>
                </a:lnSpc>
              </a:pPr>
              <a:r>
                <a:rPr lang="en-US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charset="0"/>
                  <a:ea typeface="Times New Roman" pitchFamily="18" charset="0"/>
                  <a:cs typeface="Tahoma" charset="0"/>
                </a:rPr>
                <a:t>VH &gt; 0</a:t>
              </a:r>
              <a:endPara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Times New Roman" pitchFamily="18" charset="0"/>
                <a:cs typeface="Tahoma" charset="0"/>
              </a:endParaRPr>
            </a:p>
          </p:txBody>
        </p:sp>
        <p:sp>
          <p:nvSpPr>
            <p:cNvPr id="441357" name="Rectangle 14"/>
            <p:cNvSpPr>
              <a:spLocks noChangeArrowheads="1"/>
            </p:cNvSpPr>
            <p:nvPr/>
          </p:nvSpPr>
          <p:spPr bwMode="auto">
            <a:xfrm>
              <a:off x="1388" y="1905"/>
              <a:ext cx="3085" cy="4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800" b="1" dirty="0" smtClean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Cena </a:t>
              </a:r>
              <a:r>
                <a:rPr lang="cs-CZ" sz="1800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podkladového aktiva  &gt;  Realizační cena</a:t>
              </a:r>
            </a:p>
            <a:p>
              <a:pPr algn="ctr" eaLnBrk="0" hangingPunct="0">
                <a:spcBef>
                  <a:spcPts val="600"/>
                </a:spcBef>
              </a:pPr>
              <a:r>
                <a:rPr lang="cs-CZ" sz="1800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Cena podkladového aktiva  &lt;  Realizační cena</a:t>
              </a:r>
              <a:endParaRPr lang="cs-CZ" sz="18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441358" name="Rectangle 15"/>
            <p:cNvSpPr>
              <a:spLocks noChangeArrowheads="1"/>
            </p:cNvSpPr>
            <p:nvPr/>
          </p:nvSpPr>
          <p:spPr bwMode="auto">
            <a:xfrm>
              <a:off x="153" y="1831"/>
              <a:ext cx="1230" cy="4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30000"/>
                </a:lnSpc>
              </a:pPr>
              <a:r>
                <a:rPr lang="cs-CZ" sz="2400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V penězích </a:t>
              </a:r>
              <a:endParaRPr lang="cs-CZ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endParaRPr>
            </a:p>
            <a:p>
              <a:pPr algn="ctr">
                <a:lnSpc>
                  <a:spcPct val="130000"/>
                </a:lnSpc>
              </a:pPr>
              <a:r>
                <a:rPr lang="cs-CZ" sz="1600" b="1" dirty="0" smtClean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</a:t>
              </a:r>
              <a:r>
                <a:rPr lang="cs-CZ" sz="1600" b="1" i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/in </a:t>
              </a:r>
              <a:r>
                <a:rPr lang="cs-CZ" sz="1600" b="1" i="1" dirty="0" err="1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the</a:t>
              </a:r>
              <a:r>
                <a:rPr lang="cs-CZ" sz="1600" b="1" i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</a:t>
              </a:r>
              <a:r>
                <a:rPr lang="cs-CZ" sz="1600" b="1" i="1" dirty="0" err="1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money</a:t>
              </a:r>
              <a:r>
                <a:rPr lang="cs-CZ" sz="1600" b="1" i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/</a:t>
              </a:r>
              <a:endParaRPr lang="cs-CZ" sz="16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441359" name="Rectangle 16"/>
            <p:cNvSpPr>
              <a:spLocks noChangeArrowheads="1"/>
            </p:cNvSpPr>
            <p:nvPr/>
          </p:nvSpPr>
          <p:spPr bwMode="auto">
            <a:xfrm>
              <a:off x="4491" y="1366"/>
              <a:ext cx="1111" cy="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r>
                <a:rPr lang="cs-CZ" sz="2400" b="1" dirty="0">
                  <a:solidFill>
                    <a:srgbClr val="FFFF00"/>
                  </a:solidFill>
                  <a:latin typeface="Tahoma" charset="0"/>
                  <a:ea typeface="Times New Roman" pitchFamily="18" charset="0"/>
                  <a:cs typeface="Tahoma" charset="0"/>
                </a:rPr>
                <a:t>Vnitřní </a:t>
              </a:r>
              <a:r>
                <a:rPr lang="cs-CZ" sz="2400" b="1" dirty="0" smtClean="0">
                  <a:solidFill>
                    <a:srgbClr val="FFFF00"/>
                  </a:solidFill>
                  <a:latin typeface="Tahoma" charset="0"/>
                  <a:ea typeface="Times New Roman" pitchFamily="18" charset="0"/>
                  <a:cs typeface="Tahoma" charset="0"/>
                </a:rPr>
                <a:t>hodnota </a:t>
              </a:r>
              <a:endParaRPr lang="cs-CZ" sz="2400" b="1" dirty="0">
                <a:solidFill>
                  <a:srgbClr val="FFFF00"/>
                </a:solidFill>
                <a:latin typeface="Arial" charset="0"/>
                <a:ea typeface="Times New Roman" pitchFamily="18" charset="0"/>
                <a:cs typeface="Tahoma" charset="0"/>
              </a:endParaRPr>
            </a:p>
          </p:txBody>
        </p:sp>
        <p:sp>
          <p:nvSpPr>
            <p:cNvPr id="441360" name="Rectangle 17"/>
            <p:cNvSpPr>
              <a:spLocks noChangeArrowheads="1"/>
            </p:cNvSpPr>
            <p:nvPr/>
          </p:nvSpPr>
          <p:spPr bwMode="auto">
            <a:xfrm>
              <a:off x="2197" y="1372"/>
              <a:ext cx="1789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10000"/>
                </a:lnSpc>
                <a:spcBef>
                  <a:spcPct val="10000"/>
                </a:spcBef>
              </a:pPr>
              <a:r>
                <a:rPr lang="cs-CZ" sz="2400" b="1" dirty="0">
                  <a:solidFill>
                    <a:srgbClr val="FFFF00"/>
                  </a:solidFill>
                  <a:latin typeface="Tahoma" charset="0"/>
                  <a:ea typeface="Times New Roman" pitchFamily="18" charset="0"/>
                  <a:cs typeface="Tahoma" charset="0"/>
                </a:rPr>
                <a:t>Kupní </a:t>
              </a:r>
              <a:r>
                <a:rPr lang="cs-CZ" sz="2400" b="1" dirty="0" smtClean="0">
                  <a:solidFill>
                    <a:srgbClr val="FFFF00"/>
                  </a:solidFill>
                  <a:latin typeface="Tahoma" charset="0"/>
                  <a:ea typeface="Times New Roman" pitchFamily="18" charset="0"/>
                  <a:cs typeface="Tahoma" charset="0"/>
                </a:rPr>
                <a:t>opce</a:t>
              </a:r>
              <a:endParaRPr lang="cs-CZ" sz="2400" b="1" dirty="0">
                <a:solidFill>
                  <a:srgbClr val="FFFF00"/>
                </a:solidFill>
                <a:ea typeface="Times New Roman" pitchFamily="18" charset="0"/>
                <a:cs typeface="Tahoma" charset="0"/>
              </a:endParaRPr>
            </a:p>
            <a:p>
              <a:pPr algn="ctr" eaLnBrk="0" hangingPunct="0">
                <a:lnSpc>
                  <a:spcPct val="110000"/>
                </a:lnSpc>
                <a:spcBef>
                  <a:spcPct val="10000"/>
                </a:spcBef>
              </a:pPr>
              <a:r>
                <a:rPr lang="cs-CZ" sz="2400" b="1" dirty="0">
                  <a:solidFill>
                    <a:srgbClr val="FFFF00"/>
                  </a:solidFill>
                  <a:latin typeface="Tahoma" charset="0"/>
                  <a:ea typeface="Times New Roman" pitchFamily="18" charset="0"/>
                  <a:cs typeface="Tahoma" charset="0"/>
                </a:rPr>
                <a:t>Prodejní </a:t>
              </a:r>
              <a:r>
                <a:rPr lang="cs-CZ" sz="2400" b="1" dirty="0" smtClean="0">
                  <a:solidFill>
                    <a:srgbClr val="FFFF00"/>
                  </a:solidFill>
                  <a:latin typeface="Tahoma" charset="0"/>
                  <a:ea typeface="Times New Roman" pitchFamily="18" charset="0"/>
                  <a:cs typeface="Tahoma" charset="0"/>
                </a:rPr>
                <a:t>opce</a:t>
              </a:r>
              <a:endParaRPr lang="cs-CZ" sz="2400" b="1" dirty="0">
                <a:solidFill>
                  <a:srgbClr val="FFFF00"/>
                </a:solidFill>
                <a:latin typeface="Arial" charset="0"/>
                <a:ea typeface="Times New Roman" pitchFamily="18" charset="0"/>
                <a:cs typeface="Tahoma" charset="0"/>
              </a:endParaRPr>
            </a:p>
          </p:txBody>
        </p:sp>
        <p:sp>
          <p:nvSpPr>
            <p:cNvPr id="441361" name="Rectangle 18"/>
            <p:cNvSpPr>
              <a:spLocks noChangeArrowheads="1"/>
            </p:cNvSpPr>
            <p:nvPr/>
          </p:nvSpPr>
          <p:spPr bwMode="auto">
            <a:xfrm>
              <a:off x="153" y="1432"/>
              <a:ext cx="1230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dirty="0">
                  <a:solidFill>
                    <a:srgbClr val="FFFF00"/>
                  </a:solidFill>
                  <a:cs typeface="Times New Roman" pitchFamily="18" charset="0"/>
                </a:rPr>
                <a:t> </a:t>
              </a:r>
              <a:r>
                <a:rPr lang="cs-CZ" sz="2400" b="1" dirty="0">
                  <a:solidFill>
                    <a:srgbClr val="FFFF00"/>
                  </a:solidFill>
                  <a:latin typeface="Tahoma" charset="0"/>
                  <a:ea typeface="Times New Roman" pitchFamily="18" charset="0"/>
                  <a:cs typeface="Tahoma" charset="0"/>
                </a:rPr>
                <a:t>Pozice</a:t>
              </a:r>
              <a:endParaRPr lang="cs-CZ" sz="2400" b="1" dirty="0">
                <a:solidFill>
                  <a:srgbClr val="FFFF00"/>
                </a:solidFill>
                <a:latin typeface="Arial" charset="0"/>
              </a:endParaRPr>
            </a:p>
          </p:txBody>
        </p:sp>
        <p:grpSp>
          <p:nvGrpSpPr>
            <p:cNvPr id="441362" name="Group 19"/>
            <p:cNvGrpSpPr>
              <a:grpSpLocks/>
            </p:cNvGrpSpPr>
            <p:nvPr/>
          </p:nvGrpSpPr>
          <p:grpSpPr bwMode="auto">
            <a:xfrm>
              <a:off x="153" y="1292"/>
              <a:ext cx="5431" cy="1946"/>
              <a:chOff x="476" y="1203"/>
              <a:chExt cx="4820" cy="1324"/>
            </a:xfrm>
          </p:grpSpPr>
          <p:sp>
            <p:nvSpPr>
              <p:cNvPr id="441363" name="Line 20"/>
              <p:cNvSpPr>
                <a:spLocks noChangeShapeType="1"/>
              </p:cNvSpPr>
              <p:nvPr/>
            </p:nvSpPr>
            <p:spPr bwMode="auto">
              <a:xfrm>
                <a:off x="476" y="1207"/>
                <a:ext cx="0" cy="1320"/>
              </a:xfrm>
              <a:prstGeom prst="line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441364" name="Group 21"/>
              <p:cNvGrpSpPr>
                <a:grpSpLocks/>
              </p:cNvGrpSpPr>
              <p:nvPr/>
            </p:nvGrpSpPr>
            <p:grpSpPr bwMode="auto">
              <a:xfrm>
                <a:off x="476" y="1203"/>
                <a:ext cx="4820" cy="1324"/>
                <a:chOff x="476" y="1203"/>
                <a:chExt cx="4820" cy="1324"/>
              </a:xfrm>
            </p:grpSpPr>
            <p:sp>
              <p:nvSpPr>
                <p:cNvPr id="441365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476" y="1570"/>
                  <a:ext cx="4808" cy="0"/>
                </a:xfrm>
                <a:prstGeom prst="line">
                  <a:avLst/>
                </a:prstGeom>
                <a:noFill/>
                <a:ln w="19050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41366" name="Line 23"/>
                <p:cNvSpPr>
                  <a:spLocks noChangeShapeType="1"/>
                </p:cNvSpPr>
                <p:nvPr/>
              </p:nvSpPr>
              <p:spPr bwMode="auto">
                <a:xfrm>
                  <a:off x="476" y="2523"/>
                  <a:ext cx="4816" cy="4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41367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476" y="1207"/>
                  <a:ext cx="4809" cy="0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41368" name="Line 25"/>
                <p:cNvSpPr>
                  <a:spLocks noChangeShapeType="1"/>
                </p:cNvSpPr>
                <p:nvPr/>
              </p:nvSpPr>
              <p:spPr bwMode="auto">
                <a:xfrm>
                  <a:off x="1568" y="1203"/>
                  <a:ext cx="0" cy="1320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41369" name="Line 26"/>
                <p:cNvSpPr>
                  <a:spLocks noChangeShapeType="1"/>
                </p:cNvSpPr>
                <p:nvPr/>
              </p:nvSpPr>
              <p:spPr bwMode="auto">
                <a:xfrm>
                  <a:off x="476" y="1888"/>
                  <a:ext cx="4808" cy="4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41370" name="Line 27"/>
                <p:cNvSpPr>
                  <a:spLocks noChangeShapeType="1"/>
                </p:cNvSpPr>
                <p:nvPr/>
              </p:nvSpPr>
              <p:spPr bwMode="auto">
                <a:xfrm>
                  <a:off x="476" y="2205"/>
                  <a:ext cx="4816" cy="4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41371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4326" y="1207"/>
                  <a:ext cx="1" cy="1320"/>
                </a:xfrm>
                <a:prstGeom prst="line">
                  <a:avLst/>
                </a:prstGeom>
                <a:noFill/>
                <a:ln w="19050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41372" name="Line 29"/>
                <p:cNvSpPr>
                  <a:spLocks noChangeShapeType="1"/>
                </p:cNvSpPr>
                <p:nvPr/>
              </p:nvSpPr>
              <p:spPr bwMode="auto">
                <a:xfrm>
                  <a:off x="5284" y="1207"/>
                  <a:ext cx="12" cy="1320"/>
                </a:xfrm>
                <a:prstGeom prst="line">
                  <a:avLst/>
                </a:prstGeom>
                <a:noFill/>
                <a:ln w="19050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357673154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67544" y="332656"/>
            <a:ext cx="7990656" cy="936104"/>
          </a:xfrm>
        </p:spPr>
        <p:txBody>
          <a:bodyPr/>
          <a:lstStyle/>
          <a:p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Rozpouštění časové hodnoty opce</a:t>
            </a:r>
            <a:endParaRPr lang="cs-CZ" sz="4000" b="1" dirty="0">
              <a:solidFill>
                <a:srgbClr val="FFFF00"/>
              </a:solidFill>
              <a:latin typeface="Arial Narrow" panose="020B0606020202030204" pitchFamily="34" charset="0"/>
            </a:endParaRPr>
          </a:p>
        </p:txBody>
      </p:sp>
      <p:pic>
        <p:nvPicPr>
          <p:cNvPr id="40141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44824"/>
            <a:ext cx="8280919" cy="45365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03024075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1007839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b="1" dirty="0">
                <a:solidFill>
                  <a:srgbClr val="FFFF00"/>
                </a:solidFill>
                <a:latin typeface="Arial Narrow" panose="020B0606020202030204" pitchFamily="34" charset="0"/>
              </a:rPr>
              <a:t>Plnění vyplývající z „cap“ </a:t>
            </a:r>
          </a:p>
        </p:txBody>
      </p:sp>
      <p:grpSp>
        <p:nvGrpSpPr>
          <p:cNvPr id="429058" name="Group 1027"/>
          <p:cNvGrpSpPr>
            <a:grpSpLocks/>
          </p:cNvGrpSpPr>
          <p:nvPr/>
        </p:nvGrpSpPr>
        <p:grpSpPr bwMode="auto">
          <a:xfrm>
            <a:off x="684213" y="1412875"/>
            <a:ext cx="7699375" cy="5040313"/>
            <a:chOff x="431" y="890"/>
            <a:chExt cx="4850" cy="3175"/>
          </a:xfrm>
        </p:grpSpPr>
        <p:sp>
          <p:nvSpPr>
            <p:cNvPr id="429059" name="Text Box 1028"/>
            <p:cNvSpPr txBox="1">
              <a:spLocks noChangeArrowheads="1"/>
            </p:cNvSpPr>
            <p:nvPr/>
          </p:nvSpPr>
          <p:spPr bwMode="auto">
            <a:xfrm>
              <a:off x="431" y="890"/>
              <a:ext cx="4850" cy="317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9060" name="Line 1029"/>
            <p:cNvSpPr>
              <a:spLocks noChangeShapeType="1"/>
            </p:cNvSpPr>
            <p:nvPr/>
          </p:nvSpPr>
          <p:spPr bwMode="auto">
            <a:xfrm>
              <a:off x="1101" y="3624"/>
              <a:ext cx="407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29061" name="Line 1030"/>
            <p:cNvSpPr>
              <a:spLocks noChangeShapeType="1"/>
            </p:cNvSpPr>
            <p:nvPr/>
          </p:nvSpPr>
          <p:spPr bwMode="auto">
            <a:xfrm flipV="1">
              <a:off x="1101" y="1508"/>
              <a:ext cx="1" cy="21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29062" name="Text Box 1031"/>
            <p:cNvSpPr txBox="1">
              <a:spLocks noChangeArrowheads="1"/>
            </p:cNvSpPr>
            <p:nvPr/>
          </p:nvSpPr>
          <p:spPr bwMode="auto">
            <a:xfrm>
              <a:off x="497" y="1534"/>
              <a:ext cx="470" cy="2317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cs-CZ" b="1"/>
                <a:t>8,0</a:t>
              </a:r>
            </a:p>
            <a:p>
              <a:endParaRPr lang="cs-CZ" b="1"/>
            </a:p>
            <a:p>
              <a:r>
                <a:rPr lang="cs-CZ" b="1"/>
                <a:t>7,5</a:t>
              </a:r>
            </a:p>
            <a:p>
              <a:endParaRPr lang="cs-CZ" b="1"/>
            </a:p>
            <a:p>
              <a:r>
                <a:rPr lang="cs-CZ" b="1"/>
                <a:t>7,0</a:t>
              </a:r>
            </a:p>
            <a:p>
              <a:endParaRPr lang="cs-CZ" b="1"/>
            </a:p>
            <a:p>
              <a:r>
                <a:rPr lang="cs-CZ" b="1"/>
                <a:t>6,5</a:t>
              </a:r>
            </a:p>
            <a:p>
              <a:endParaRPr lang="cs-CZ" b="1"/>
            </a:p>
            <a:p>
              <a:r>
                <a:rPr lang="cs-CZ" b="1"/>
                <a:t>6,0</a:t>
              </a:r>
            </a:p>
            <a:p>
              <a:endParaRPr lang="cs-CZ" b="1"/>
            </a:p>
            <a:p>
              <a:r>
                <a:rPr lang="cs-CZ" b="1"/>
                <a:t>5,5</a:t>
              </a:r>
            </a:p>
            <a:p>
              <a:r>
                <a:rPr lang="cs-CZ" b="1"/>
                <a:t>	</a:t>
              </a:r>
            </a:p>
            <a:p>
              <a:endParaRPr lang="cs-CZ" b="1"/>
            </a:p>
          </p:txBody>
        </p:sp>
        <p:sp>
          <p:nvSpPr>
            <p:cNvPr id="429063" name="Line 1032"/>
            <p:cNvSpPr>
              <a:spLocks noChangeShapeType="1"/>
            </p:cNvSpPr>
            <p:nvPr/>
          </p:nvSpPr>
          <p:spPr bwMode="auto">
            <a:xfrm flipV="1">
              <a:off x="1101" y="2352"/>
              <a:ext cx="38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29064" name="Text Box 1033"/>
            <p:cNvSpPr txBox="1">
              <a:spLocks noChangeArrowheads="1"/>
            </p:cNvSpPr>
            <p:nvPr/>
          </p:nvSpPr>
          <p:spPr bwMode="auto">
            <a:xfrm>
              <a:off x="562" y="998"/>
              <a:ext cx="1146" cy="409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b="1"/>
                <a:t>Úroková sazba</a:t>
              </a:r>
            </a:p>
            <a:p>
              <a:pPr algn="ctr"/>
              <a:r>
                <a:rPr lang="cs-CZ" b="1"/>
                <a:t>/% p.a./</a:t>
              </a:r>
            </a:p>
          </p:txBody>
        </p:sp>
        <p:sp>
          <p:nvSpPr>
            <p:cNvPr id="429065" name="Text Box 1034"/>
            <p:cNvSpPr txBox="1">
              <a:spLocks noChangeArrowheads="1"/>
            </p:cNvSpPr>
            <p:nvPr/>
          </p:nvSpPr>
          <p:spPr bwMode="auto">
            <a:xfrm>
              <a:off x="876" y="3729"/>
              <a:ext cx="4281" cy="261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200"/>
                <a:t>   </a:t>
              </a:r>
              <a:r>
                <a:rPr lang="cs-CZ" b="1"/>
                <a:t>1.3.	     1.6.	        1.9.	             1.12.	  1.3.	     1.6.</a:t>
              </a:r>
            </a:p>
            <a:p>
              <a:endParaRPr lang="cs-CZ" b="1"/>
            </a:p>
          </p:txBody>
        </p:sp>
        <p:sp>
          <p:nvSpPr>
            <p:cNvPr id="429066" name="Line 1035"/>
            <p:cNvSpPr>
              <a:spLocks noChangeShapeType="1"/>
            </p:cNvSpPr>
            <p:nvPr/>
          </p:nvSpPr>
          <p:spPr bwMode="auto">
            <a:xfrm flipV="1">
              <a:off x="1775" y="1613"/>
              <a:ext cx="1" cy="20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29067" name="Line 1036"/>
            <p:cNvSpPr>
              <a:spLocks noChangeShapeType="1"/>
            </p:cNvSpPr>
            <p:nvPr/>
          </p:nvSpPr>
          <p:spPr bwMode="auto">
            <a:xfrm flipV="1">
              <a:off x="2516" y="1614"/>
              <a:ext cx="1" cy="19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29068" name="Line 1037"/>
            <p:cNvSpPr>
              <a:spLocks noChangeShapeType="1"/>
            </p:cNvSpPr>
            <p:nvPr/>
          </p:nvSpPr>
          <p:spPr bwMode="auto">
            <a:xfrm flipV="1">
              <a:off x="3257" y="1613"/>
              <a:ext cx="1" cy="20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29069" name="Line 1038"/>
            <p:cNvSpPr>
              <a:spLocks noChangeShapeType="1"/>
            </p:cNvSpPr>
            <p:nvPr/>
          </p:nvSpPr>
          <p:spPr bwMode="auto">
            <a:xfrm flipV="1">
              <a:off x="3998" y="1613"/>
              <a:ext cx="1" cy="20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29070" name="Line 1039"/>
            <p:cNvSpPr>
              <a:spLocks noChangeShapeType="1"/>
            </p:cNvSpPr>
            <p:nvPr/>
          </p:nvSpPr>
          <p:spPr bwMode="auto">
            <a:xfrm flipH="1" flipV="1">
              <a:off x="4672" y="1646"/>
              <a:ext cx="0" cy="19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29071" name="Text Box 1040"/>
            <p:cNvSpPr txBox="1">
              <a:spLocks noChangeArrowheads="1"/>
            </p:cNvSpPr>
            <p:nvPr/>
          </p:nvSpPr>
          <p:spPr bwMode="auto">
            <a:xfrm>
              <a:off x="4941" y="3715"/>
              <a:ext cx="291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spcBef>
                  <a:spcPts val="500"/>
                </a:spcBef>
              </a:pPr>
              <a:r>
                <a:rPr lang="cs-CZ" b="1"/>
                <a:t>Čas</a:t>
              </a:r>
            </a:p>
          </p:txBody>
        </p:sp>
        <p:sp>
          <p:nvSpPr>
            <p:cNvPr id="429072" name="AutoShape 1041"/>
            <p:cNvSpPr>
              <a:spLocks/>
            </p:cNvSpPr>
            <p:nvPr/>
          </p:nvSpPr>
          <p:spPr bwMode="auto">
            <a:xfrm>
              <a:off x="4470" y="1774"/>
              <a:ext cx="741" cy="317"/>
            </a:xfrm>
            <a:prstGeom prst="borderCallout2">
              <a:avLst>
                <a:gd name="adj1" fmla="val 54602"/>
                <a:gd name="adj2" fmla="val -6894"/>
                <a:gd name="adj3" fmla="val 85278"/>
                <a:gd name="adj4" fmla="val -34014"/>
                <a:gd name="adj5" fmla="val 184458"/>
                <a:gd name="adj6" fmla="val -44620"/>
              </a:avLst>
            </a:prstGeom>
            <a:solidFill>
              <a:srgbClr val="FFFFFF">
                <a:alpha val="0"/>
              </a:srgbClr>
            </a:solidFill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lIns="0" tIns="0" rIns="0" bIns="0" anchor="ctr" anchorCtr="1"/>
            <a:lstStyle/>
            <a:p>
              <a:pPr algn="ctr">
                <a:spcBef>
                  <a:spcPts val="600"/>
                </a:spcBef>
              </a:pPr>
              <a:r>
                <a:rPr lang="cs-CZ" b="1"/>
                <a:t>Cap sazba</a:t>
              </a:r>
            </a:p>
          </p:txBody>
        </p:sp>
        <p:sp>
          <p:nvSpPr>
            <p:cNvPr id="429073" name="Line 1042"/>
            <p:cNvSpPr>
              <a:spLocks noChangeShapeType="1"/>
            </p:cNvSpPr>
            <p:nvPr/>
          </p:nvSpPr>
          <p:spPr bwMode="auto">
            <a:xfrm>
              <a:off x="1842" y="1978"/>
              <a:ext cx="333" cy="30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29074" name="Line 1043"/>
            <p:cNvSpPr>
              <a:spLocks noChangeShapeType="1"/>
            </p:cNvSpPr>
            <p:nvPr/>
          </p:nvSpPr>
          <p:spPr bwMode="auto">
            <a:xfrm flipV="1">
              <a:off x="1101" y="2250"/>
              <a:ext cx="337" cy="35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29075" name="Line 1044"/>
            <p:cNvSpPr>
              <a:spLocks noChangeShapeType="1"/>
            </p:cNvSpPr>
            <p:nvPr/>
          </p:nvSpPr>
          <p:spPr bwMode="auto">
            <a:xfrm>
              <a:off x="1438" y="2250"/>
              <a:ext cx="135" cy="17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29076" name="Line 1045"/>
            <p:cNvSpPr>
              <a:spLocks noChangeShapeType="1"/>
            </p:cNvSpPr>
            <p:nvPr/>
          </p:nvSpPr>
          <p:spPr bwMode="auto">
            <a:xfrm flipV="1">
              <a:off x="1573" y="1973"/>
              <a:ext cx="202" cy="45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29077" name="Line 1046"/>
            <p:cNvSpPr>
              <a:spLocks noChangeShapeType="1"/>
            </p:cNvSpPr>
            <p:nvPr/>
          </p:nvSpPr>
          <p:spPr bwMode="auto">
            <a:xfrm>
              <a:off x="1775" y="1967"/>
              <a:ext cx="606" cy="63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29078" name="Line 1047"/>
            <p:cNvSpPr>
              <a:spLocks noChangeShapeType="1"/>
            </p:cNvSpPr>
            <p:nvPr/>
          </p:nvSpPr>
          <p:spPr bwMode="auto">
            <a:xfrm>
              <a:off x="2381" y="2598"/>
              <a:ext cx="517" cy="13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29079" name="Line 1048"/>
            <p:cNvSpPr>
              <a:spLocks noChangeShapeType="1"/>
            </p:cNvSpPr>
            <p:nvPr/>
          </p:nvSpPr>
          <p:spPr bwMode="auto">
            <a:xfrm flipV="1">
              <a:off x="2908" y="2100"/>
              <a:ext cx="147" cy="64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29080" name="Line 1049"/>
            <p:cNvSpPr>
              <a:spLocks noChangeShapeType="1"/>
            </p:cNvSpPr>
            <p:nvPr/>
          </p:nvSpPr>
          <p:spPr bwMode="auto">
            <a:xfrm flipV="1">
              <a:off x="3055" y="1911"/>
              <a:ext cx="423" cy="21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29081" name="Line 1050"/>
            <p:cNvSpPr>
              <a:spLocks noChangeShapeType="1"/>
            </p:cNvSpPr>
            <p:nvPr/>
          </p:nvSpPr>
          <p:spPr bwMode="auto">
            <a:xfrm>
              <a:off x="3459" y="1909"/>
              <a:ext cx="217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29082" name="Line 1051"/>
            <p:cNvSpPr>
              <a:spLocks noChangeShapeType="1"/>
            </p:cNvSpPr>
            <p:nvPr/>
          </p:nvSpPr>
          <p:spPr bwMode="auto">
            <a:xfrm>
              <a:off x="3676" y="2168"/>
              <a:ext cx="608" cy="50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29083" name="Line 1052"/>
            <p:cNvSpPr>
              <a:spLocks noChangeShapeType="1"/>
            </p:cNvSpPr>
            <p:nvPr/>
          </p:nvSpPr>
          <p:spPr bwMode="auto">
            <a:xfrm flipV="1">
              <a:off x="4281" y="2459"/>
              <a:ext cx="444" cy="21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29084" name="Line 1053"/>
            <p:cNvSpPr>
              <a:spLocks noChangeShapeType="1"/>
            </p:cNvSpPr>
            <p:nvPr/>
          </p:nvSpPr>
          <p:spPr bwMode="auto">
            <a:xfrm>
              <a:off x="4716" y="2463"/>
              <a:ext cx="291" cy="10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29085" name="Text Box 1054"/>
            <p:cNvSpPr txBox="1">
              <a:spLocks noChangeArrowheads="1"/>
            </p:cNvSpPr>
            <p:nvPr/>
          </p:nvSpPr>
          <p:spPr bwMode="auto">
            <a:xfrm>
              <a:off x="3257" y="2045"/>
              <a:ext cx="741" cy="307"/>
            </a:xfrm>
            <a:prstGeom prst="rect">
              <a:avLst/>
            </a:prstGeom>
            <a:solidFill>
              <a:srgbClr val="FFCC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>
                <a:spcBef>
                  <a:spcPts val="600"/>
                </a:spcBef>
              </a:pPr>
              <a:r>
                <a:rPr lang="cs-CZ" b="1">
                  <a:solidFill>
                    <a:schemeClr val="bg2"/>
                  </a:solidFill>
                </a:rPr>
                <a:t>Plnění</a:t>
              </a:r>
            </a:p>
          </p:txBody>
        </p:sp>
        <p:sp>
          <p:nvSpPr>
            <p:cNvPr id="429086" name="Text Box 1055"/>
            <p:cNvSpPr txBox="1">
              <a:spLocks noChangeArrowheads="1"/>
            </p:cNvSpPr>
            <p:nvPr/>
          </p:nvSpPr>
          <p:spPr bwMode="auto">
            <a:xfrm>
              <a:off x="1775" y="1975"/>
              <a:ext cx="741" cy="377"/>
            </a:xfrm>
            <a:prstGeom prst="rect">
              <a:avLst/>
            </a:prstGeom>
            <a:solidFill>
              <a:srgbClr val="FFCC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>
                <a:spcBef>
                  <a:spcPts val="900"/>
                </a:spcBef>
                <a:spcAft>
                  <a:spcPts val="600"/>
                </a:spcAft>
              </a:pPr>
              <a:r>
                <a:rPr lang="cs-CZ" b="1">
                  <a:solidFill>
                    <a:schemeClr val="bg2"/>
                  </a:solidFill>
                </a:rPr>
                <a:t>Plnění</a:t>
              </a:r>
            </a:p>
          </p:txBody>
        </p:sp>
        <p:sp>
          <p:nvSpPr>
            <p:cNvPr id="429087" name="AutoShape 1056"/>
            <p:cNvSpPr>
              <a:spLocks/>
            </p:cNvSpPr>
            <p:nvPr/>
          </p:nvSpPr>
          <p:spPr bwMode="auto">
            <a:xfrm>
              <a:off x="2651" y="2996"/>
              <a:ext cx="1173" cy="423"/>
            </a:xfrm>
            <a:prstGeom prst="borderCallout2">
              <a:avLst>
                <a:gd name="adj1" fmla="val 55556"/>
                <a:gd name="adj2" fmla="val 104722"/>
                <a:gd name="adj3" fmla="val 55556"/>
                <a:gd name="adj4" fmla="val 126222"/>
                <a:gd name="adj5" fmla="val -81134"/>
                <a:gd name="adj6" fmla="val 139616"/>
              </a:avLst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lIns="0" tIns="0" rIns="0" bIns="0"/>
            <a:lstStyle/>
            <a:p>
              <a:pPr algn="ctr">
                <a:spcBef>
                  <a:spcPts val="300"/>
                </a:spcBef>
              </a:pPr>
              <a:r>
                <a:rPr lang="cs-CZ" b="1"/>
                <a:t>Referenční úroková sazba</a:t>
              </a:r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16632"/>
            <a:ext cx="7772400" cy="108012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4000" b="1" dirty="0">
                <a:solidFill>
                  <a:srgbClr val="FFFF00"/>
                </a:solidFill>
                <a:latin typeface="Arial Narrow" panose="020B0606020202030204" pitchFamily="34" charset="0"/>
              </a:rPr>
              <a:t>Závislost výše plnění z „cap“ 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            na </a:t>
            </a:r>
            <a:r>
              <a:rPr lang="cs-CZ" sz="4000" b="1" dirty="0">
                <a:solidFill>
                  <a:srgbClr val="FFFF00"/>
                </a:solidFill>
                <a:latin typeface="Arial Narrow" panose="020B0606020202030204" pitchFamily="34" charset="0"/>
              </a:rPr>
              <a:t>referenční úrokové sazbě </a:t>
            </a:r>
            <a:endParaRPr lang="cs-CZ" sz="4000" dirty="0">
              <a:solidFill>
                <a:srgbClr val="FFFF00"/>
              </a:solidFill>
              <a:latin typeface="Arial Narrow" panose="020B0606020202030204" pitchFamily="34" charset="0"/>
            </a:endParaRPr>
          </a:p>
        </p:txBody>
      </p:sp>
      <p:sp>
        <p:nvSpPr>
          <p:cNvPr id="430082" name="Text Box 3"/>
          <p:cNvSpPr txBox="1">
            <a:spLocks noChangeArrowheads="1"/>
          </p:cNvSpPr>
          <p:nvPr/>
        </p:nvSpPr>
        <p:spPr bwMode="auto">
          <a:xfrm>
            <a:off x="395288" y="1916832"/>
            <a:ext cx="8208962" cy="446491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tIns="0"/>
          <a:lstStyle/>
          <a:p>
            <a:endParaRPr lang="cs-CZ" sz="1200"/>
          </a:p>
          <a:p>
            <a:endParaRPr lang="cs-CZ" sz="1200"/>
          </a:p>
          <a:p>
            <a:endParaRPr lang="cs-CZ" sz="1200"/>
          </a:p>
          <a:p>
            <a:pPr>
              <a:spcBef>
                <a:spcPts val="500"/>
              </a:spcBef>
              <a:spcAft>
                <a:spcPts val="500"/>
              </a:spcAft>
            </a:pPr>
            <a:endParaRPr lang="cs-CZ" sz="1200"/>
          </a:p>
          <a:p>
            <a:endParaRPr lang="cs-CZ" sz="1200"/>
          </a:p>
          <a:p>
            <a:pPr>
              <a:spcBef>
                <a:spcPts val="500"/>
              </a:spcBef>
              <a:spcAft>
                <a:spcPts val="500"/>
              </a:spcAft>
            </a:pPr>
            <a:endParaRPr lang="cs-CZ" sz="1200"/>
          </a:p>
          <a:p>
            <a:endParaRPr lang="cs-CZ" sz="1200"/>
          </a:p>
          <a:p>
            <a:pPr>
              <a:spcBef>
                <a:spcPts val="500"/>
              </a:spcBef>
              <a:spcAft>
                <a:spcPts val="500"/>
              </a:spcAft>
            </a:pPr>
            <a:endParaRPr lang="cs-CZ" sz="1200"/>
          </a:p>
          <a:p>
            <a:endParaRPr lang="cs-CZ" sz="1200"/>
          </a:p>
          <a:p>
            <a:endParaRPr lang="cs-CZ" sz="1200"/>
          </a:p>
          <a:p>
            <a:endParaRPr lang="cs-CZ" sz="1200"/>
          </a:p>
          <a:p>
            <a:endParaRPr lang="cs-CZ" sz="1200"/>
          </a:p>
          <a:p>
            <a:endParaRPr lang="cs-CZ" sz="1200"/>
          </a:p>
          <a:p>
            <a:endParaRPr lang="cs-CZ" sz="1200"/>
          </a:p>
          <a:p>
            <a:endParaRPr lang="cs-CZ" sz="1200"/>
          </a:p>
          <a:p>
            <a:endParaRPr lang="cs-CZ" sz="1200"/>
          </a:p>
          <a:p>
            <a:endParaRPr lang="cs-CZ" sz="1200"/>
          </a:p>
          <a:p>
            <a:endParaRPr lang="cs-CZ" sz="1200"/>
          </a:p>
          <a:p>
            <a:endParaRPr lang="cs-CZ" sz="1200"/>
          </a:p>
          <a:p>
            <a:endParaRPr lang="cs-CZ" sz="1200"/>
          </a:p>
          <a:p>
            <a:endParaRPr lang="cs-CZ" sz="1200"/>
          </a:p>
          <a:p>
            <a:endParaRPr lang="cs-CZ" sz="1200"/>
          </a:p>
          <a:p>
            <a:endParaRPr lang="cs-CZ" sz="1200"/>
          </a:p>
          <a:p>
            <a:endParaRPr lang="cs-CZ" sz="1200"/>
          </a:p>
          <a:p>
            <a:endParaRPr lang="cs-CZ" sz="1200"/>
          </a:p>
          <a:p>
            <a:endParaRPr lang="cs-CZ" sz="1200"/>
          </a:p>
          <a:p>
            <a:endParaRPr lang="cs-CZ" sz="1200"/>
          </a:p>
          <a:p>
            <a:endParaRPr lang="cs-CZ" sz="1200"/>
          </a:p>
          <a:p>
            <a:endParaRPr lang="cs-CZ" sz="1200"/>
          </a:p>
          <a:p>
            <a:endParaRPr lang="cs-CZ" sz="1200"/>
          </a:p>
          <a:p>
            <a:endParaRPr lang="cs-CZ"/>
          </a:p>
        </p:txBody>
      </p:sp>
      <p:sp>
        <p:nvSpPr>
          <p:cNvPr id="430083" name="Line 4"/>
          <p:cNvSpPr>
            <a:spLocks noChangeShapeType="1"/>
          </p:cNvSpPr>
          <p:nvPr/>
        </p:nvSpPr>
        <p:spPr bwMode="auto">
          <a:xfrm flipV="1">
            <a:off x="1990725" y="2351088"/>
            <a:ext cx="0" cy="34798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cs-CZ"/>
          </a:p>
        </p:txBody>
      </p:sp>
      <p:sp>
        <p:nvSpPr>
          <p:cNvPr id="430084" name="Text Box 5"/>
          <p:cNvSpPr txBox="1">
            <a:spLocks noChangeArrowheads="1"/>
          </p:cNvSpPr>
          <p:nvPr/>
        </p:nvSpPr>
        <p:spPr bwMode="auto">
          <a:xfrm>
            <a:off x="509588" y="2497138"/>
            <a:ext cx="1595437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b="1"/>
              <a:t>Výše plnění</a:t>
            </a:r>
          </a:p>
          <a:p>
            <a:pPr algn="ctr"/>
            <a:r>
              <a:rPr lang="cs-CZ" b="1"/>
              <a:t> z „cap“</a:t>
            </a:r>
          </a:p>
        </p:txBody>
      </p:sp>
      <p:sp>
        <p:nvSpPr>
          <p:cNvPr id="430085" name="AutoShape 6"/>
          <p:cNvSpPr>
            <a:spLocks/>
          </p:cNvSpPr>
          <p:nvPr/>
        </p:nvSpPr>
        <p:spPr bwMode="auto">
          <a:xfrm>
            <a:off x="2527300" y="4705350"/>
            <a:ext cx="881063" cy="731838"/>
          </a:xfrm>
          <a:prstGeom prst="borderCallout2">
            <a:avLst>
              <a:gd name="adj1" fmla="val 39403"/>
              <a:gd name="adj2" fmla="val 104824"/>
              <a:gd name="adj3" fmla="val 39403"/>
              <a:gd name="adj4" fmla="val 167819"/>
              <a:gd name="adj5" fmla="val 147241"/>
              <a:gd name="adj6" fmla="val 261921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pPr algn="ctr">
              <a:spcBef>
                <a:spcPts val="200"/>
              </a:spcBef>
            </a:pPr>
            <a:r>
              <a:rPr lang="cs-CZ" b="1">
                <a:solidFill>
                  <a:schemeClr val="bg2"/>
                </a:solidFill>
              </a:rPr>
              <a:t>Cap sazba</a:t>
            </a:r>
          </a:p>
        </p:txBody>
      </p:sp>
      <p:sp>
        <p:nvSpPr>
          <p:cNvPr id="430086" name="Line 7"/>
          <p:cNvSpPr>
            <a:spLocks noChangeShapeType="1"/>
          </p:cNvSpPr>
          <p:nvPr/>
        </p:nvSpPr>
        <p:spPr bwMode="auto">
          <a:xfrm>
            <a:off x="1990725" y="5803900"/>
            <a:ext cx="2854325" cy="63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0087" name="Line 8"/>
          <p:cNvSpPr>
            <a:spLocks noChangeShapeType="1"/>
          </p:cNvSpPr>
          <p:nvPr/>
        </p:nvSpPr>
        <p:spPr bwMode="auto">
          <a:xfrm flipV="1">
            <a:off x="4864100" y="2168525"/>
            <a:ext cx="3398838" cy="36274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0088" name="AutoShape 9"/>
          <p:cNvSpPr>
            <a:spLocks noChangeArrowheads="1"/>
          </p:cNvSpPr>
          <p:nvPr/>
        </p:nvSpPr>
        <p:spPr bwMode="auto">
          <a:xfrm flipH="1">
            <a:off x="4902200" y="2182813"/>
            <a:ext cx="3400425" cy="3621087"/>
          </a:xfrm>
          <a:prstGeom prst="rtTriangle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0089" name="Text Box 10"/>
          <p:cNvSpPr txBox="1">
            <a:spLocks noChangeArrowheads="1"/>
          </p:cNvSpPr>
          <p:nvPr/>
        </p:nvSpPr>
        <p:spPr bwMode="auto">
          <a:xfrm>
            <a:off x="5981700" y="4732338"/>
            <a:ext cx="20383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b="1">
                <a:solidFill>
                  <a:schemeClr val="bg2"/>
                </a:solidFill>
              </a:rPr>
              <a:t>VÝŠE PLNĚNÍ</a:t>
            </a:r>
          </a:p>
          <a:p>
            <a:pPr algn="ctr"/>
            <a:r>
              <a:rPr lang="cs-CZ" b="1">
                <a:solidFill>
                  <a:schemeClr val="bg2"/>
                </a:solidFill>
              </a:rPr>
              <a:t> Z CAP</a:t>
            </a:r>
          </a:p>
        </p:txBody>
      </p:sp>
      <p:sp>
        <p:nvSpPr>
          <p:cNvPr id="430090" name="Text Box 11"/>
          <p:cNvSpPr txBox="1">
            <a:spLocks noChangeArrowheads="1"/>
          </p:cNvSpPr>
          <p:nvPr/>
        </p:nvSpPr>
        <p:spPr bwMode="auto">
          <a:xfrm>
            <a:off x="2051050" y="5908162"/>
            <a:ext cx="6438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tIns="0" rIns="36000" bIns="0"/>
          <a:lstStyle/>
          <a:p>
            <a:pPr>
              <a:spcBef>
                <a:spcPts val="300"/>
              </a:spcBef>
            </a:pPr>
            <a:r>
              <a:rPr lang="cs-CZ" b="1" dirty="0"/>
              <a:t>            Referenční úroková sazba existující v rozhodný den</a:t>
            </a:r>
          </a:p>
        </p:txBody>
      </p:sp>
      <p:sp>
        <p:nvSpPr>
          <p:cNvPr id="430091" name="Line 12"/>
          <p:cNvSpPr>
            <a:spLocks noChangeShapeType="1"/>
          </p:cNvSpPr>
          <p:nvPr/>
        </p:nvSpPr>
        <p:spPr bwMode="auto">
          <a:xfrm>
            <a:off x="4884738" y="5807075"/>
            <a:ext cx="0" cy="1619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0092" name="Line 13"/>
          <p:cNvSpPr>
            <a:spLocks noChangeShapeType="1"/>
          </p:cNvSpPr>
          <p:nvPr/>
        </p:nvSpPr>
        <p:spPr bwMode="auto">
          <a:xfrm>
            <a:off x="1990725" y="5803900"/>
            <a:ext cx="6384925" cy="1588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cs-CZ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01935"/>
            <a:ext cx="8928992" cy="1296987"/>
          </a:xfrm>
        </p:spPr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Celkové náklady na úvěr s „cap“</a:t>
            </a:r>
            <a:b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</a:b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v závislosti na referenční úrokové sazbě </a:t>
            </a:r>
          </a:p>
        </p:txBody>
      </p:sp>
      <p:sp>
        <p:nvSpPr>
          <p:cNvPr id="432130" name="Rectangle 5"/>
          <p:cNvSpPr>
            <a:spLocks noChangeArrowheads="1"/>
          </p:cNvSpPr>
          <p:nvPr/>
        </p:nvSpPr>
        <p:spPr bwMode="auto">
          <a:xfrm>
            <a:off x="4206875" y="4119563"/>
            <a:ext cx="3924300" cy="2159000"/>
          </a:xfrm>
          <a:prstGeom prst="rect">
            <a:avLst/>
          </a:prstGeom>
          <a:solidFill>
            <a:srgbClr val="FFFF99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2131" name="Line 4"/>
          <p:cNvSpPr>
            <a:spLocks noChangeShapeType="1"/>
          </p:cNvSpPr>
          <p:nvPr/>
        </p:nvSpPr>
        <p:spPr bwMode="auto">
          <a:xfrm flipV="1">
            <a:off x="8126413" y="3686175"/>
            <a:ext cx="0" cy="24574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2132" name="Freeform 6"/>
          <p:cNvSpPr>
            <a:spLocks/>
          </p:cNvSpPr>
          <p:nvPr/>
        </p:nvSpPr>
        <p:spPr bwMode="auto">
          <a:xfrm>
            <a:off x="4210050" y="4133850"/>
            <a:ext cx="3917950" cy="1588"/>
          </a:xfrm>
          <a:custGeom>
            <a:avLst/>
            <a:gdLst>
              <a:gd name="T0" fmla="*/ 0 w 2468"/>
              <a:gd name="T1" fmla="*/ 0 h 1"/>
              <a:gd name="T2" fmla="*/ 2147483647 w 2468"/>
              <a:gd name="T3" fmla="*/ 0 h 1"/>
              <a:gd name="T4" fmla="*/ 0 60000 65536"/>
              <a:gd name="T5" fmla="*/ 0 60000 65536"/>
              <a:gd name="T6" fmla="*/ 0 w 2468"/>
              <a:gd name="T7" fmla="*/ 0 h 1"/>
              <a:gd name="T8" fmla="*/ 2468 w 246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68" h="1">
                <a:moveTo>
                  <a:pt x="0" y="0"/>
                </a:moveTo>
                <a:lnTo>
                  <a:pt x="2468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2133" name="AutoShape 7"/>
          <p:cNvSpPr>
            <a:spLocks noChangeArrowheads="1"/>
          </p:cNvSpPr>
          <p:nvPr/>
        </p:nvSpPr>
        <p:spPr bwMode="auto">
          <a:xfrm rot="-5400000">
            <a:off x="1747838" y="3800475"/>
            <a:ext cx="2120900" cy="2806700"/>
          </a:xfrm>
          <a:prstGeom prst="rtTriangle">
            <a:avLst/>
          </a:prstGeom>
          <a:solidFill>
            <a:srgbClr val="FFFF99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vert="eaVert"/>
          <a:lstStyle/>
          <a:p>
            <a:endParaRPr lang="cs-CZ"/>
          </a:p>
        </p:txBody>
      </p:sp>
      <p:sp>
        <p:nvSpPr>
          <p:cNvPr id="432134" name="Text Box 8"/>
          <p:cNvSpPr txBox="1">
            <a:spLocks noChangeArrowheads="1"/>
          </p:cNvSpPr>
          <p:nvPr/>
        </p:nvSpPr>
        <p:spPr bwMode="auto">
          <a:xfrm>
            <a:off x="4656138" y="4881026"/>
            <a:ext cx="3084214" cy="1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500"/>
              </a:spcBef>
            </a:pPr>
            <a:r>
              <a:rPr lang="cs-CZ" b="1" dirty="0">
                <a:solidFill>
                  <a:schemeClr val="bg2"/>
                </a:solidFill>
              </a:rPr>
              <a:t>Úrok odpovídající referenční </a:t>
            </a:r>
            <a:r>
              <a:rPr lang="cs-CZ" b="1" dirty="0" smtClean="0">
                <a:solidFill>
                  <a:schemeClr val="bg2"/>
                </a:solidFill>
              </a:rPr>
              <a:t>úrokové </a:t>
            </a:r>
            <a:r>
              <a:rPr lang="cs-CZ" b="1" dirty="0">
                <a:solidFill>
                  <a:schemeClr val="bg2"/>
                </a:solidFill>
              </a:rPr>
              <a:t>sazbě </a:t>
            </a:r>
          </a:p>
          <a:p>
            <a:pPr algn="ctr"/>
            <a:r>
              <a:rPr lang="cs-CZ" b="1" dirty="0">
                <a:solidFill>
                  <a:schemeClr val="bg2"/>
                </a:solidFill>
              </a:rPr>
              <a:t>snížený o plnění z cap</a:t>
            </a:r>
          </a:p>
        </p:txBody>
      </p:sp>
      <p:sp>
        <p:nvSpPr>
          <p:cNvPr id="432135" name="AutoShape 9"/>
          <p:cNvSpPr>
            <a:spLocks/>
          </p:cNvSpPr>
          <p:nvPr/>
        </p:nvSpPr>
        <p:spPr bwMode="auto">
          <a:xfrm>
            <a:off x="1852613" y="6350000"/>
            <a:ext cx="1443037" cy="374650"/>
          </a:xfrm>
          <a:prstGeom prst="borderCallout2">
            <a:avLst>
              <a:gd name="adj1" fmla="val 43796"/>
              <a:gd name="adj2" fmla="val 107773"/>
              <a:gd name="adj3" fmla="val 43796"/>
              <a:gd name="adj4" fmla="val 138343"/>
              <a:gd name="adj5" fmla="val -42824"/>
              <a:gd name="adj6" fmla="val 16438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pPr algn="ctr"/>
            <a:r>
              <a:rPr lang="cs-CZ" b="1">
                <a:solidFill>
                  <a:srgbClr val="0000FF"/>
                </a:solidFill>
              </a:rPr>
              <a:t>Cap sazba</a:t>
            </a:r>
            <a:endParaRPr lang="cs-CZ" b="1"/>
          </a:p>
        </p:txBody>
      </p:sp>
      <p:sp>
        <p:nvSpPr>
          <p:cNvPr id="432136" name="Text Box 10"/>
          <p:cNvSpPr txBox="1">
            <a:spLocks noChangeArrowheads="1"/>
          </p:cNvSpPr>
          <p:nvPr/>
        </p:nvSpPr>
        <p:spPr bwMode="auto">
          <a:xfrm>
            <a:off x="5440363" y="6396038"/>
            <a:ext cx="2803525" cy="29527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tIns="0" bIns="0"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cs-CZ" sz="1800" b="1"/>
              <a:t>Referenční úroková sazba</a:t>
            </a:r>
          </a:p>
        </p:txBody>
      </p:sp>
      <p:sp>
        <p:nvSpPr>
          <p:cNvPr id="432137" name="Freeform 11"/>
          <p:cNvSpPr>
            <a:spLocks/>
          </p:cNvSpPr>
          <p:nvPr/>
        </p:nvSpPr>
        <p:spPr bwMode="auto">
          <a:xfrm>
            <a:off x="1404938" y="3216275"/>
            <a:ext cx="2809875" cy="2146300"/>
          </a:xfrm>
          <a:custGeom>
            <a:avLst/>
            <a:gdLst>
              <a:gd name="T0" fmla="*/ 0 w 1770"/>
              <a:gd name="T1" fmla="*/ 2147483647 h 1288"/>
              <a:gd name="T2" fmla="*/ 2147483647 w 1770"/>
              <a:gd name="T3" fmla="*/ 0 h 1288"/>
              <a:gd name="T4" fmla="*/ 0 60000 65536"/>
              <a:gd name="T5" fmla="*/ 0 60000 65536"/>
              <a:gd name="T6" fmla="*/ 0 w 1770"/>
              <a:gd name="T7" fmla="*/ 0 h 1288"/>
              <a:gd name="T8" fmla="*/ 1770 w 1770"/>
              <a:gd name="T9" fmla="*/ 1288 h 12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70" h="1288">
                <a:moveTo>
                  <a:pt x="0" y="1288"/>
                </a:moveTo>
                <a:lnTo>
                  <a:pt x="1770" y="0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2138" name="Freeform 12"/>
          <p:cNvSpPr>
            <a:spLocks/>
          </p:cNvSpPr>
          <p:nvPr/>
        </p:nvSpPr>
        <p:spPr bwMode="auto">
          <a:xfrm>
            <a:off x="4208463" y="3219450"/>
            <a:ext cx="3876675" cy="3175"/>
          </a:xfrm>
          <a:custGeom>
            <a:avLst/>
            <a:gdLst>
              <a:gd name="T0" fmla="*/ 0 w 2442"/>
              <a:gd name="T1" fmla="*/ 0 h 2"/>
              <a:gd name="T2" fmla="*/ 2147483647 w 2442"/>
              <a:gd name="T3" fmla="*/ 2147483647 h 2"/>
              <a:gd name="T4" fmla="*/ 0 60000 65536"/>
              <a:gd name="T5" fmla="*/ 0 60000 65536"/>
              <a:gd name="T6" fmla="*/ 0 w 2442"/>
              <a:gd name="T7" fmla="*/ 0 h 2"/>
              <a:gd name="T8" fmla="*/ 2442 w 2442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42" h="2">
                <a:moveTo>
                  <a:pt x="0" y="0"/>
                </a:moveTo>
                <a:lnTo>
                  <a:pt x="2442" y="2"/>
                </a:ln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2139" name="Text Box 13"/>
          <p:cNvSpPr txBox="1">
            <a:spLocks noChangeArrowheads="1"/>
          </p:cNvSpPr>
          <p:nvPr/>
        </p:nvSpPr>
        <p:spPr bwMode="auto">
          <a:xfrm>
            <a:off x="5586413" y="3315572"/>
            <a:ext cx="1319212" cy="271462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cs-CZ" sz="1800" b="1" dirty="0"/>
              <a:t>Cap prémie</a:t>
            </a:r>
          </a:p>
        </p:txBody>
      </p:sp>
      <p:sp>
        <p:nvSpPr>
          <p:cNvPr id="432140" name="Line 14"/>
          <p:cNvSpPr>
            <a:spLocks noChangeShapeType="1"/>
          </p:cNvSpPr>
          <p:nvPr/>
        </p:nvSpPr>
        <p:spPr bwMode="auto">
          <a:xfrm flipH="1">
            <a:off x="1489075" y="4127500"/>
            <a:ext cx="2733675" cy="1588"/>
          </a:xfrm>
          <a:prstGeom prst="line">
            <a:avLst/>
          </a:prstGeom>
          <a:noFill/>
          <a:ln w="25400">
            <a:solidFill>
              <a:srgbClr val="0000FF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2141" name="Text Box 15"/>
          <p:cNvSpPr txBox="1">
            <a:spLocks noChangeArrowheads="1"/>
          </p:cNvSpPr>
          <p:nvPr/>
        </p:nvSpPr>
        <p:spPr bwMode="auto">
          <a:xfrm>
            <a:off x="1547813" y="3773488"/>
            <a:ext cx="1031875" cy="635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cs-CZ" b="1">
                <a:solidFill>
                  <a:srgbClr val="0000FF"/>
                </a:solidFill>
              </a:rPr>
              <a:t>Cap sazba</a:t>
            </a:r>
            <a:endParaRPr lang="cs-CZ" b="1"/>
          </a:p>
        </p:txBody>
      </p:sp>
      <p:sp>
        <p:nvSpPr>
          <p:cNvPr id="432142" name="Rectangle 18"/>
          <p:cNvSpPr>
            <a:spLocks noChangeArrowheads="1"/>
          </p:cNvSpPr>
          <p:nvPr/>
        </p:nvSpPr>
        <p:spPr bwMode="auto">
          <a:xfrm>
            <a:off x="4205288" y="3673475"/>
            <a:ext cx="3925887" cy="454025"/>
          </a:xfrm>
          <a:prstGeom prst="rect">
            <a:avLst/>
          </a:prstGeom>
          <a:solidFill>
            <a:srgbClr val="FF993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2143" name="Line 19"/>
          <p:cNvSpPr>
            <a:spLocks noChangeShapeType="1"/>
          </p:cNvSpPr>
          <p:nvPr/>
        </p:nvSpPr>
        <p:spPr bwMode="auto">
          <a:xfrm flipV="1">
            <a:off x="4217988" y="3213100"/>
            <a:ext cx="0" cy="3095625"/>
          </a:xfrm>
          <a:prstGeom prst="line">
            <a:avLst/>
          </a:prstGeom>
          <a:noFill/>
          <a:ln w="25400">
            <a:solidFill>
              <a:srgbClr val="0000FF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2144" name="AutoShape 20"/>
          <p:cNvSpPr>
            <a:spLocks/>
          </p:cNvSpPr>
          <p:nvPr/>
        </p:nvSpPr>
        <p:spPr bwMode="auto">
          <a:xfrm>
            <a:off x="2483768" y="2332038"/>
            <a:ext cx="1885032" cy="649287"/>
          </a:xfrm>
          <a:prstGeom prst="borderCallout2">
            <a:avLst>
              <a:gd name="adj1" fmla="val 17602"/>
              <a:gd name="adj2" fmla="val 103171"/>
              <a:gd name="adj3" fmla="val 17602"/>
              <a:gd name="adj4" fmla="val 117042"/>
              <a:gd name="adj5" fmla="val 131787"/>
              <a:gd name="adj6" fmla="val 131241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pPr algn="ctr"/>
            <a:r>
              <a:rPr lang="cs-CZ" b="1" dirty="0"/>
              <a:t>Celkové náklady     na úvěr</a:t>
            </a:r>
          </a:p>
        </p:txBody>
      </p:sp>
      <p:sp>
        <p:nvSpPr>
          <p:cNvPr id="432145" name="Text Box 22"/>
          <p:cNvSpPr txBox="1">
            <a:spLocks noChangeArrowheads="1"/>
          </p:cNvSpPr>
          <p:nvPr/>
        </p:nvSpPr>
        <p:spPr bwMode="auto">
          <a:xfrm>
            <a:off x="4656138" y="3779838"/>
            <a:ext cx="33274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cs-CZ" sz="1600" b="1"/>
              <a:t>Úroková marže nad referenční sazbu </a:t>
            </a:r>
          </a:p>
        </p:txBody>
      </p:sp>
      <p:sp>
        <p:nvSpPr>
          <p:cNvPr id="432146" name="Text Box 23"/>
          <p:cNvSpPr txBox="1">
            <a:spLocks noChangeArrowheads="1"/>
          </p:cNvSpPr>
          <p:nvPr/>
        </p:nvSpPr>
        <p:spPr bwMode="auto">
          <a:xfrm>
            <a:off x="6226175" y="2116138"/>
            <a:ext cx="1793875" cy="7207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b="1">
                <a:solidFill>
                  <a:schemeClr val="bg2"/>
                </a:solidFill>
              </a:rPr>
              <a:t>Referenční úroková sazba</a:t>
            </a:r>
          </a:p>
        </p:txBody>
      </p:sp>
      <p:sp>
        <p:nvSpPr>
          <p:cNvPr id="432147" name="Freeform 24"/>
          <p:cNvSpPr>
            <a:spLocks/>
          </p:cNvSpPr>
          <p:nvPr/>
        </p:nvSpPr>
        <p:spPr bwMode="auto">
          <a:xfrm>
            <a:off x="4202113" y="3673475"/>
            <a:ext cx="3927475" cy="1588"/>
          </a:xfrm>
          <a:custGeom>
            <a:avLst/>
            <a:gdLst>
              <a:gd name="T0" fmla="*/ 0 w 2474"/>
              <a:gd name="T1" fmla="*/ 2147483647 h 1"/>
              <a:gd name="T2" fmla="*/ 2147483647 w 2474"/>
              <a:gd name="T3" fmla="*/ 0 h 1"/>
              <a:gd name="T4" fmla="*/ 0 60000 65536"/>
              <a:gd name="T5" fmla="*/ 0 60000 65536"/>
              <a:gd name="T6" fmla="*/ 0 w 2474"/>
              <a:gd name="T7" fmla="*/ 0 h 1"/>
              <a:gd name="T8" fmla="*/ 2474 w 2474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74" h="1">
                <a:moveTo>
                  <a:pt x="0" y="1"/>
                </a:moveTo>
                <a:lnTo>
                  <a:pt x="2474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2148" name="Text Box 25"/>
          <p:cNvSpPr txBox="1">
            <a:spLocks noChangeArrowheads="1"/>
          </p:cNvSpPr>
          <p:nvPr/>
        </p:nvSpPr>
        <p:spPr bwMode="auto">
          <a:xfrm>
            <a:off x="395288" y="2335213"/>
            <a:ext cx="1009650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spcBef>
                <a:spcPts val="100"/>
              </a:spcBef>
            </a:pPr>
            <a:r>
              <a:rPr lang="cs-CZ" b="1"/>
              <a:t>Náklady </a:t>
            </a:r>
          </a:p>
          <a:p>
            <a:pPr algn="ctr">
              <a:spcBef>
                <a:spcPts val="100"/>
              </a:spcBef>
            </a:pPr>
            <a:r>
              <a:rPr lang="cs-CZ" b="1"/>
              <a:t>na úvěr</a:t>
            </a:r>
          </a:p>
        </p:txBody>
      </p:sp>
      <p:sp>
        <p:nvSpPr>
          <p:cNvPr id="432149" name="Freeform 26"/>
          <p:cNvSpPr>
            <a:spLocks/>
          </p:cNvSpPr>
          <p:nvPr/>
        </p:nvSpPr>
        <p:spPr bwMode="auto">
          <a:xfrm>
            <a:off x="1404938" y="3676650"/>
            <a:ext cx="2789237" cy="2105025"/>
          </a:xfrm>
          <a:custGeom>
            <a:avLst/>
            <a:gdLst>
              <a:gd name="T0" fmla="*/ 0 w 1757"/>
              <a:gd name="T1" fmla="*/ 2147483647 h 1264"/>
              <a:gd name="T2" fmla="*/ 2147483647 w 1757"/>
              <a:gd name="T3" fmla="*/ 0 h 1264"/>
              <a:gd name="T4" fmla="*/ 0 60000 65536"/>
              <a:gd name="T5" fmla="*/ 0 60000 65536"/>
              <a:gd name="T6" fmla="*/ 0 w 1757"/>
              <a:gd name="T7" fmla="*/ 0 h 1264"/>
              <a:gd name="T8" fmla="*/ 1757 w 1757"/>
              <a:gd name="T9" fmla="*/ 1264 h 12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57" h="1264">
                <a:moveTo>
                  <a:pt x="0" y="1264"/>
                </a:moveTo>
                <a:lnTo>
                  <a:pt x="1757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2150" name="Text Box 27"/>
          <p:cNvSpPr txBox="1">
            <a:spLocks noChangeArrowheads="1"/>
          </p:cNvSpPr>
          <p:nvPr/>
        </p:nvSpPr>
        <p:spPr bwMode="auto">
          <a:xfrm>
            <a:off x="2749550" y="5041542"/>
            <a:ext cx="1570038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cs-CZ" sz="1600" b="1" dirty="0">
                <a:solidFill>
                  <a:schemeClr val="bg2"/>
                </a:solidFill>
              </a:rPr>
              <a:t>Úrok</a:t>
            </a:r>
          </a:p>
          <a:p>
            <a:pPr algn="ctr"/>
            <a:r>
              <a:rPr lang="cs-CZ" sz="1600" b="1" dirty="0">
                <a:solidFill>
                  <a:schemeClr val="bg2"/>
                </a:solidFill>
              </a:rPr>
              <a:t> odpovídající referenční úrokové sazbě</a:t>
            </a:r>
          </a:p>
        </p:txBody>
      </p:sp>
      <p:sp>
        <p:nvSpPr>
          <p:cNvPr id="432151" name="Freeform 28"/>
          <p:cNvSpPr>
            <a:spLocks/>
          </p:cNvSpPr>
          <p:nvPr/>
        </p:nvSpPr>
        <p:spPr bwMode="auto">
          <a:xfrm>
            <a:off x="1401763" y="6272213"/>
            <a:ext cx="6813550" cy="1587"/>
          </a:xfrm>
          <a:custGeom>
            <a:avLst/>
            <a:gdLst>
              <a:gd name="T0" fmla="*/ 0 w 4292"/>
              <a:gd name="T1" fmla="*/ 0 h 1"/>
              <a:gd name="T2" fmla="*/ 2147483647 w 4292"/>
              <a:gd name="T3" fmla="*/ 0 h 1"/>
              <a:gd name="T4" fmla="*/ 0 60000 65536"/>
              <a:gd name="T5" fmla="*/ 0 60000 65536"/>
              <a:gd name="T6" fmla="*/ 0 w 4292"/>
              <a:gd name="T7" fmla="*/ 0 h 1"/>
              <a:gd name="T8" fmla="*/ 4292 w 429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292" h="1">
                <a:moveTo>
                  <a:pt x="0" y="0"/>
                </a:moveTo>
                <a:lnTo>
                  <a:pt x="4292" y="0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32152" name="AutoShape 29"/>
          <p:cNvSpPr>
            <a:spLocks noChangeArrowheads="1"/>
          </p:cNvSpPr>
          <p:nvPr/>
        </p:nvSpPr>
        <p:spPr bwMode="auto">
          <a:xfrm rot="-2143197">
            <a:off x="971550" y="4768850"/>
            <a:ext cx="3690938" cy="377825"/>
          </a:xfrm>
          <a:prstGeom prst="parallelogram">
            <a:avLst>
              <a:gd name="adj" fmla="val 64855"/>
            </a:avLst>
          </a:prstGeom>
          <a:solidFill>
            <a:srgbClr val="FF9933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2153" name="Freeform 16"/>
          <p:cNvSpPr>
            <a:spLocks/>
          </p:cNvSpPr>
          <p:nvPr/>
        </p:nvSpPr>
        <p:spPr bwMode="auto">
          <a:xfrm>
            <a:off x="1404938" y="4137025"/>
            <a:ext cx="2813050" cy="2125663"/>
          </a:xfrm>
          <a:custGeom>
            <a:avLst/>
            <a:gdLst>
              <a:gd name="T0" fmla="*/ 0 w 1772"/>
              <a:gd name="T1" fmla="*/ 2147483647 h 1277"/>
              <a:gd name="T2" fmla="*/ 2147483647 w 1772"/>
              <a:gd name="T3" fmla="*/ 0 h 1277"/>
              <a:gd name="T4" fmla="*/ 0 60000 65536"/>
              <a:gd name="T5" fmla="*/ 0 60000 65536"/>
              <a:gd name="T6" fmla="*/ 0 w 1772"/>
              <a:gd name="T7" fmla="*/ 0 h 1277"/>
              <a:gd name="T8" fmla="*/ 1772 w 1772"/>
              <a:gd name="T9" fmla="*/ 1277 h 127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72" h="1277">
                <a:moveTo>
                  <a:pt x="0" y="1277"/>
                </a:moveTo>
                <a:lnTo>
                  <a:pt x="1772" y="0"/>
                </a:ln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2154" name="Line 21"/>
          <p:cNvSpPr>
            <a:spLocks noChangeShapeType="1"/>
          </p:cNvSpPr>
          <p:nvPr/>
        </p:nvSpPr>
        <p:spPr bwMode="auto">
          <a:xfrm flipV="1">
            <a:off x="4278313" y="2584450"/>
            <a:ext cx="2020887" cy="150495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2155" name="Line 17"/>
          <p:cNvSpPr>
            <a:spLocks noChangeShapeType="1"/>
          </p:cNvSpPr>
          <p:nvPr/>
        </p:nvSpPr>
        <p:spPr bwMode="auto">
          <a:xfrm flipH="1" flipV="1">
            <a:off x="1404938" y="2582863"/>
            <a:ext cx="0" cy="36893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7705725" cy="935831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Plnění vyplývající z „</a:t>
            </a:r>
            <a:r>
              <a:rPr lang="cs-CZ" sz="4000" b="1" dirty="0" err="1" smtClean="0">
                <a:solidFill>
                  <a:srgbClr val="FFFF00"/>
                </a:solidFill>
                <a:latin typeface="Arial Narrow" panose="020B0606020202030204" pitchFamily="34" charset="0"/>
              </a:rPr>
              <a:t>floor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“</a:t>
            </a:r>
          </a:p>
        </p:txBody>
      </p:sp>
      <p:sp>
        <p:nvSpPr>
          <p:cNvPr id="433154" name="Line 3"/>
          <p:cNvSpPr>
            <a:spLocks noChangeShapeType="1"/>
          </p:cNvSpPr>
          <p:nvPr/>
        </p:nvSpPr>
        <p:spPr bwMode="auto">
          <a:xfrm flipV="1">
            <a:off x="1589088" y="5976938"/>
            <a:ext cx="66754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33155" name="Line 4"/>
          <p:cNvSpPr>
            <a:spLocks noChangeShapeType="1"/>
          </p:cNvSpPr>
          <p:nvPr/>
        </p:nvSpPr>
        <p:spPr bwMode="auto">
          <a:xfrm flipH="1" flipV="1">
            <a:off x="1589088" y="1946275"/>
            <a:ext cx="0" cy="40306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33156" name="Text Box 5"/>
          <p:cNvSpPr txBox="1">
            <a:spLocks noChangeArrowheads="1"/>
          </p:cNvSpPr>
          <p:nvPr/>
        </p:nvSpPr>
        <p:spPr bwMode="auto">
          <a:xfrm>
            <a:off x="684213" y="2241550"/>
            <a:ext cx="806450" cy="401478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cs-CZ" sz="2100" b="1"/>
              <a:t>8,0</a:t>
            </a:r>
          </a:p>
          <a:p>
            <a:endParaRPr lang="cs-CZ" sz="2100" b="1"/>
          </a:p>
          <a:p>
            <a:r>
              <a:rPr lang="cs-CZ" sz="2100" b="1"/>
              <a:t>7,5</a:t>
            </a:r>
          </a:p>
          <a:p>
            <a:endParaRPr lang="cs-CZ" sz="2100" b="1"/>
          </a:p>
          <a:p>
            <a:r>
              <a:rPr lang="cs-CZ" sz="2100" b="1"/>
              <a:t>7,0</a:t>
            </a:r>
          </a:p>
          <a:p>
            <a:endParaRPr lang="cs-CZ" sz="2100" b="1"/>
          </a:p>
          <a:p>
            <a:r>
              <a:rPr lang="cs-CZ" sz="2100" b="1"/>
              <a:t>6,5</a:t>
            </a:r>
          </a:p>
          <a:p>
            <a:endParaRPr lang="cs-CZ" sz="2100" b="1"/>
          </a:p>
          <a:p>
            <a:r>
              <a:rPr lang="cs-CZ" sz="2100" b="1"/>
              <a:t>6,0</a:t>
            </a:r>
          </a:p>
          <a:p>
            <a:endParaRPr lang="cs-CZ" sz="2100" b="1"/>
          </a:p>
          <a:p>
            <a:r>
              <a:rPr lang="cs-CZ" sz="2100" b="1"/>
              <a:t>5,5</a:t>
            </a:r>
          </a:p>
          <a:p>
            <a:r>
              <a:rPr lang="cs-CZ" sz="2100" b="1"/>
              <a:t>	</a:t>
            </a:r>
          </a:p>
          <a:p>
            <a:endParaRPr lang="cs-CZ" sz="2100" b="1"/>
          </a:p>
        </p:txBody>
      </p:sp>
      <p:sp>
        <p:nvSpPr>
          <p:cNvPr id="433157" name="Line 6"/>
          <p:cNvSpPr>
            <a:spLocks noChangeShapeType="1"/>
          </p:cNvSpPr>
          <p:nvPr/>
        </p:nvSpPr>
        <p:spPr bwMode="auto">
          <a:xfrm>
            <a:off x="1589088" y="3708400"/>
            <a:ext cx="6251575" cy="0"/>
          </a:xfrm>
          <a:prstGeom prst="line">
            <a:avLst/>
          </a:prstGeom>
          <a:noFill/>
          <a:ln w="25400" cap="rnd">
            <a:solidFill>
              <a:srgbClr val="8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3158" name="Text Box 7"/>
          <p:cNvSpPr txBox="1">
            <a:spLocks noChangeArrowheads="1"/>
          </p:cNvSpPr>
          <p:nvPr/>
        </p:nvSpPr>
        <p:spPr bwMode="auto">
          <a:xfrm>
            <a:off x="0" y="960438"/>
            <a:ext cx="169545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2100" b="1" dirty="0"/>
              <a:t>Úroková sazba </a:t>
            </a:r>
          </a:p>
          <a:p>
            <a:pPr algn="ctr"/>
            <a:r>
              <a:rPr lang="cs-CZ" sz="2100" b="1" dirty="0"/>
              <a:t>/% </a:t>
            </a:r>
            <a:r>
              <a:rPr lang="cs-CZ" sz="2100" b="1" dirty="0" err="1"/>
              <a:t>p.a</a:t>
            </a:r>
            <a:r>
              <a:rPr lang="cs-CZ" sz="2100" b="1" dirty="0"/>
              <a:t>./</a:t>
            </a:r>
          </a:p>
        </p:txBody>
      </p:sp>
      <p:sp>
        <p:nvSpPr>
          <p:cNvPr id="433159" name="Text Box 8"/>
          <p:cNvSpPr txBox="1">
            <a:spLocks noChangeArrowheads="1"/>
          </p:cNvSpPr>
          <p:nvPr/>
        </p:nvSpPr>
        <p:spPr bwMode="auto">
          <a:xfrm>
            <a:off x="1293813" y="6054725"/>
            <a:ext cx="6884987" cy="45085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cs-CZ" sz="1200"/>
              <a:t> </a:t>
            </a:r>
            <a:r>
              <a:rPr lang="cs-CZ" sz="2100" b="1"/>
              <a:t>1.3.	     1.6.	         1.9.	1.12.	    1.3.	       1.6.</a:t>
            </a:r>
          </a:p>
        </p:txBody>
      </p:sp>
      <p:sp>
        <p:nvSpPr>
          <p:cNvPr id="433160" name="Line 9"/>
          <p:cNvSpPr>
            <a:spLocks noChangeShapeType="1"/>
          </p:cNvSpPr>
          <p:nvPr/>
        </p:nvSpPr>
        <p:spPr bwMode="auto">
          <a:xfrm flipV="1">
            <a:off x="2790825" y="2292350"/>
            <a:ext cx="0" cy="3646488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3161" name="Line 10"/>
          <p:cNvSpPr>
            <a:spLocks noChangeShapeType="1"/>
          </p:cNvSpPr>
          <p:nvPr/>
        </p:nvSpPr>
        <p:spPr bwMode="auto">
          <a:xfrm flipV="1">
            <a:off x="4006850" y="2271713"/>
            <a:ext cx="0" cy="3640137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3162" name="Line 11"/>
          <p:cNvSpPr>
            <a:spLocks noChangeShapeType="1"/>
          </p:cNvSpPr>
          <p:nvPr/>
        </p:nvSpPr>
        <p:spPr bwMode="auto">
          <a:xfrm flipV="1">
            <a:off x="5240338" y="2292350"/>
            <a:ext cx="0" cy="3646488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3163" name="Line 12"/>
          <p:cNvSpPr>
            <a:spLocks noChangeShapeType="1"/>
          </p:cNvSpPr>
          <p:nvPr/>
        </p:nvSpPr>
        <p:spPr bwMode="auto">
          <a:xfrm flipH="1" flipV="1">
            <a:off x="6357938" y="2312988"/>
            <a:ext cx="30162" cy="362585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3164" name="Line 13"/>
          <p:cNvSpPr>
            <a:spLocks noChangeShapeType="1"/>
          </p:cNvSpPr>
          <p:nvPr/>
        </p:nvSpPr>
        <p:spPr bwMode="auto">
          <a:xfrm flipH="1" flipV="1">
            <a:off x="7523163" y="2312988"/>
            <a:ext cx="33337" cy="362585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3165" name="Text Box 14"/>
          <p:cNvSpPr txBox="1">
            <a:spLocks noChangeArrowheads="1"/>
          </p:cNvSpPr>
          <p:nvPr/>
        </p:nvSpPr>
        <p:spPr bwMode="auto">
          <a:xfrm>
            <a:off x="7935912" y="6120863"/>
            <a:ext cx="59652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cs-CZ" sz="2100" b="1" dirty="0"/>
              <a:t>Čas</a:t>
            </a:r>
          </a:p>
        </p:txBody>
      </p:sp>
      <p:sp>
        <p:nvSpPr>
          <p:cNvPr id="433166" name="Line 15"/>
          <p:cNvSpPr>
            <a:spLocks noChangeShapeType="1"/>
          </p:cNvSpPr>
          <p:nvPr/>
        </p:nvSpPr>
        <p:spPr bwMode="auto">
          <a:xfrm>
            <a:off x="2843213" y="3046413"/>
            <a:ext cx="547687" cy="47783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3167" name="Line 16"/>
          <p:cNvSpPr>
            <a:spLocks noChangeShapeType="1"/>
          </p:cNvSpPr>
          <p:nvPr/>
        </p:nvSpPr>
        <p:spPr bwMode="auto">
          <a:xfrm flipV="1">
            <a:off x="1589088" y="3343275"/>
            <a:ext cx="487362" cy="4349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3168" name="Line 17"/>
          <p:cNvSpPr>
            <a:spLocks noChangeShapeType="1"/>
          </p:cNvSpPr>
          <p:nvPr/>
        </p:nvSpPr>
        <p:spPr bwMode="auto">
          <a:xfrm>
            <a:off x="2076450" y="3343275"/>
            <a:ext cx="417513" cy="5461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3169" name="Line 18"/>
          <p:cNvSpPr>
            <a:spLocks noChangeShapeType="1"/>
          </p:cNvSpPr>
          <p:nvPr/>
        </p:nvSpPr>
        <p:spPr bwMode="auto">
          <a:xfrm flipV="1">
            <a:off x="2493963" y="3052763"/>
            <a:ext cx="379412" cy="8366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3170" name="Line 19"/>
          <p:cNvSpPr>
            <a:spLocks noChangeShapeType="1"/>
          </p:cNvSpPr>
          <p:nvPr/>
        </p:nvSpPr>
        <p:spPr bwMode="auto">
          <a:xfrm>
            <a:off x="3390900" y="3524250"/>
            <a:ext cx="269875" cy="406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3171" name="Line 20"/>
          <p:cNvSpPr>
            <a:spLocks noChangeShapeType="1"/>
          </p:cNvSpPr>
          <p:nvPr/>
        </p:nvSpPr>
        <p:spPr bwMode="auto">
          <a:xfrm>
            <a:off x="3646488" y="3930650"/>
            <a:ext cx="698500" cy="3968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3172" name="Line 21"/>
          <p:cNvSpPr>
            <a:spLocks noChangeShapeType="1"/>
          </p:cNvSpPr>
          <p:nvPr/>
        </p:nvSpPr>
        <p:spPr bwMode="auto">
          <a:xfrm flipV="1">
            <a:off x="4344988" y="3411538"/>
            <a:ext cx="423862" cy="9159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3173" name="Line 22"/>
          <p:cNvSpPr>
            <a:spLocks noChangeShapeType="1"/>
          </p:cNvSpPr>
          <p:nvPr/>
        </p:nvSpPr>
        <p:spPr bwMode="auto">
          <a:xfrm flipV="1">
            <a:off x="4768850" y="2749550"/>
            <a:ext cx="785813" cy="6619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3174" name="Line 23"/>
          <p:cNvSpPr>
            <a:spLocks noChangeShapeType="1"/>
          </p:cNvSpPr>
          <p:nvPr/>
        </p:nvSpPr>
        <p:spPr bwMode="auto">
          <a:xfrm>
            <a:off x="5554663" y="2770188"/>
            <a:ext cx="241300" cy="4794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3175" name="Line 24"/>
          <p:cNvSpPr>
            <a:spLocks noChangeShapeType="1"/>
          </p:cNvSpPr>
          <p:nvPr/>
        </p:nvSpPr>
        <p:spPr bwMode="auto">
          <a:xfrm>
            <a:off x="5795963" y="3268663"/>
            <a:ext cx="773112" cy="14255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3176" name="Line 25"/>
          <p:cNvSpPr>
            <a:spLocks noChangeShapeType="1"/>
          </p:cNvSpPr>
          <p:nvPr/>
        </p:nvSpPr>
        <p:spPr bwMode="auto">
          <a:xfrm flipV="1">
            <a:off x="6569075" y="3775075"/>
            <a:ext cx="914400" cy="91916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3177" name="Line 26"/>
          <p:cNvSpPr>
            <a:spLocks noChangeShapeType="1"/>
          </p:cNvSpPr>
          <p:nvPr/>
        </p:nvSpPr>
        <p:spPr bwMode="auto">
          <a:xfrm>
            <a:off x="7469188" y="3775075"/>
            <a:ext cx="466725" cy="18256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3178" name="Text Box 27"/>
          <p:cNvSpPr txBox="1">
            <a:spLocks noChangeArrowheads="1"/>
          </p:cNvSpPr>
          <p:nvPr/>
        </p:nvSpPr>
        <p:spPr bwMode="auto">
          <a:xfrm>
            <a:off x="4025900" y="3708400"/>
            <a:ext cx="1230313" cy="436563"/>
          </a:xfrm>
          <a:prstGeom prst="rect">
            <a:avLst/>
          </a:prstGeom>
          <a:solidFill>
            <a:srgbClr val="99FF99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algn="ctr">
              <a:spcBef>
                <a:spcPts val="300"/>
              </a:spcBef>
            </a:pPr>
            <a:r>
              <a:rPr lang="cs-CZ" sz="2100" b="1" dirty="0">
                <a:solidFill>
                  <a:schemeClr val="bg2"/>
                </a:solidFill>
              </a:rPr>
              <a:t>Plnění</a:t>
            </a:r>
          </a:p>
        </p:txBody>
      </p:sp>
      <p:sp>
        <p:nvSpPr>
          <p:cNvPr id="433179" name="Text Box 28"/>
          <p:cNvSpPr txBox="1">
            <a:spLocks noChangeArrowheads="1"/>
          </p:cNvSpPr>
          <p:nvPr/>
        </p:nvSpPr>
        <p:spPr bwMode="auto">
          <a:xfrm>
            <a:off x="6413500" y="3708400"/>
            <a:ext cx="1109663" cy="619125"/>
          </a:xfrm>
          <a:prstGeom prst="rect">
            <a:avLst/>
          </a:prstGeom>
          <a:solidFill>
            <a:srgbClr val="99FF99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ts val="600"/>
              </a:spcBef>
            </a:pPr>
            <a:r>
              <a:rPr lang="cs-CZ" sz="2100" b="1" dirty="0">
                <a:solidFill>
                  <a:schemeClr val="bg2"/>
                </a:solidFill>
              </a:rPr>
              <a:t>Plnění</a:t>
            </a:r>
          </a:p>
        </p:txBody>
      </p:sp>
      <p:sp>
        <p:nvSpPr>
          <p:cNvPr id="433180" name="AutoShape 29"/>
          <p:cNvSpPr>
            <a:spLocks/>
          </p:cNvSpPr>
          <p:nvPr/>
        </p:nvSpPr>
        <p:spPr bwMode="auto">
          <a:xfrm>
            <a:off x="3284538" y="4511675"/>
            <a:ext cx="2178050" cy="727075"/>
          </a:xfrm>
          <a:prstGeom prst="borderCallout2">
            <a:avLst>
              <a:gd name="adj1" fmla="val 55556"/>
              <a:gd name="adj2" fmla="val 104722"/>
              <a:gd name="adj3" fmla="val 55556"/>
              <a:gd name="adj4" fmla="val 126222"/>
              <a:gd name="adj5" fmla="val 20245"/>
              <a:gd name="adj6" fmla="val 148278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lIns="0" tIns="0" rIns="0" bIns="0" anchor="ctr"/>
          <a:lstStyle/>
          <a:p>
            <a:pPr algn="ctr">
              <a:spcBef>
                <a:spcPts val="300"/>
              </a:spcBef>
            </a:pPr>
            <a:r>
              <a:rPr lang="cs-CZ" sz="2100" b="1" dirty="0">
                <a:solidFill>
                  <a:schemeClr val="bg2"/>
                </a:solidFill>
              </a:rPr>
              <a:t>Referenční úroková sazba</a:t>
            </a:r>
          </a:p>
        </p:txBody>
      </p:sp>
      <p:sp>
        <p:nvSpPr>
          <p:cNvPr id="433181" name="AutoShape 30"/>
          <p:cNvSpPr>
            <a:spLocks/>
          </p:cNvSpPr>
          <p:nvPr/>
        </p:nvSpPr>
        <p:spPr bwMode="auto">
          <a:xfrm>
            <a:off x="6032500" y="2492375"/>
            <a:ext cx="1279525" cy="703263"/>
          </a:xfrm>
          <a:prstGeom prst="borderCallout2">
            <a:avLst>
              <a:gd name="adj1" fmla="val 16255"/>
              <a:gd name="adj2" fmla="val -5954"/>
              <a:gd name="adj3" fmla="val 16255"/>
              <a:gd name="adj4" fmla="val -13153"/>
              <a:gd name="adj5" fmla="val 172458"/>
              <a:gd name="adj6" fmla="val -39579"/>
            </a:avLst>
          </a:prstGeom>
          <a:solidFill>
            <a:srgbClr val="FFFFFF"/>
          </a:solidFill>
          <a:ln w="9525">
            <a:solidFill>
              <a:srgbClr val="800000"/>
            </a:solidFill>
            <a:miter lim="800000"/>
            <a:headEnd/>
            <a:tailEnd type="triangle" w="med" len="med"/>
          </a:ln>
        </p:spPr>
        <p:txBody>
          <a:bodyPr anchor="ctr"/>
          <a:lstStyle/>
          <a:p>
            <a:pPr algn="ctr"/>
            <a:r>
              <a:rPr lang="cs-CZ" sz="2100" b="1" dirty="0" err="1">
                <a:solidFill>
                  <a:srgbClr val="800000"/>
                </a:solidFill>
              </a:rPr>
              <a:t>Floor</a:t>
            </a:r>
            <a:r>
              <a:rPr lang="cs-CZ" sz="2100" b="1" dirty="0">
                <a:solidFill>
                  <a:srgbClr val="800000"/>
                </a:solidFill>
              </a:rPr>
              <a:t> sazba</a:t>
            </a:r>
            <a:endParaRPr lang="cs-CZ" sz="2100" b="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98760"/>
            <a:ext cx="7772400" cy="936625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Plnění vyplývající z „</a:t>
            </a:r>
            <a:r>
              <a:rPr lang="cs-CZ" sz="4000" b="1" dirty="0" err="1" smtClean="0">
                <a:solidFill>
                  <a:srgbClr val="FFFF00"/>
                </a:solidFill>
                <a:latin typeface="Arial Narrow" panose="020B0606020202030204" pitchFamily="34" charset="0"/>
              </a:rPr>
              <a:t>collar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“ </a:t>
            </a:r>
          </a:p>
        </p:txBody>
      </p:sp>
      <p:sp>
        <p:nvSpPr>
          <p:cNvPr id="434178" name="Line 3"/>
          <p:cNvSpPr>
            <a:spLocks noChangeShapeType="1"/>
          </p:cNvSpPr>
          <p:nvPr/>
        </p:nvSpPr>
        <p:spPr bwMode="auto">
          <a:xfrm flipV="1">
            <a:off x="1462088" y="2155825"/>
            <a:ext cx="0" cy="38163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434179" name="Text Box 4"/>
          <p:cNvSpPr txBox="1">
            <a:spLocks noChangeArrowheads="1"/>
          </p:cNvSpPr>
          <p:nvPr/>
        </p:nvSpPr>
        <p:spPr bwMode="auto">
          <a:xfrm>
            <a:off x="539750" y="2636838"/>
            <a:ext cx="814388" cy="371157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cs-CZ" sz="1600" b="1"/>
              <a:t>8,0</a:t>
            </a:r>
          </a:p>
          <a:p>
            <a:endParaRPr lang="cs-CZ" sz="1600" b="1"/>
          </a:p>
          <a:p>
            <a:r>
              <a:rPr lang="cs-CZ" sz="1600" b="1"/>
              <a:t>7,5</a:t>
            </a:r>
          </a:p>
          <a:p>
            <a:endParaRPr lang="cs-CZ" sz="1600" b="1"/>
          </a:p>
          <a:p>
            <a:r>
              <a:rPr lang="cs-CZ" sz="1600" b="1"/>
              <a:t>7,0</a:t>
            </a:r>
          </a:p>
          <a:p>
            <a:endParaRPr lang="cs-CZ" sz="1600" b="1"/>
          </a:p>
          <a:p>
            <a:r>
              <a:rPr lang="cs-CZ" sz="1600" b="1"/>
              <a:t>6,5</a:t>
            </a:r>
          </a:p>
          <a:p>
            <a:endParaRPr lang="cs-CZ" sz="1600" b="1"/>
          </a:p>
          <a:p>
            <a:r>
              <a:rPr lang="cs-CZ" sz="1600" b="1"/>
              <a:t>6,0</a:t>
            </a:r>
          </a:p>
          <a:p>
            <a:endParaRPr lang="cs-CZ" sz="1600" b="1"/>
          </a:p>
          <a:p>
            <a:r>
              <a:rPr lang="cs-CZ" sz="1600" b="1"/>
              <a:t>5,5</a:t>
            </a:r>
          </a:p>
          <a:p>
            <a:r>
              <a:rPr lang="cs-CZ" sz="2100" b="1"/>
              <a:t>	</a:t>
            </a:r>
          </a:p>
          <a:p>
            <a:endParaRPr lang="cs-CZ" sz="2100" b="1"/>
          </a:p>
        </p:txBody>
      </p:sp>
      <p:sp>
        <p:nvSpPr>
          <p:cNvPr id="434180" name="Line 5"/>
          <p:cNvSpPr>
            <a:spLocks noChangeShapeType="1"/>
          </p:cNvSpPr>
          <p:nvPr/>
        </p:nvSpPr>
        <p:spPr bwMode="auto">
          <a:xfrm>
            <a:off x="1462088" y="3332163"/>
            <a:ext cx="6283325" cy="14287"/>
          </a:xfrm>
          <a:prstGeom prst="line">
            <a:avLst/>
          </a:prstGeom>
          <a:noFill/>
          <a:ln w="25400" cap="rnd">
            <a:solidFill>
              <a:srgbClr val="0000FF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4181" name="Text Box 6"/>
          <p:cNvSpPr txBox="1">
            <a:spLocks noChangeArrowheads="1"/>
          </p:cNvSpPr>
          <p:nvPr/>
        </p:nvSpPr>
        <p:spPr bwMode="auto">
          <a:xfrm>
            <a:off x="611188" y="1125538"/>
            <a:ext cx="1616075" cy="839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2100" b="1"/>
              <a:t>Úroková sazba  </a:t>
            </a:r>
          </a:p>
          <a:p>
            <a:pPr algn="ctr"/>
            <a:r>
              <a:rPr lang="cs-CZ" sz="2100" b="1"/>
              <a:t> /% p.a./</a:t>
            </a:r>
          </a:p>
        </p:txBody>
      </p:sp>
      <p:sp>
        <p:nvSpPr>
          <p:cNvPr id="434182" name="Text Box 7"/>
          <p:cNvSpPr txBox="1">
            <a:spLocks noChangeArrowheads="1"/>
          </p:cNvSpPr>
          <p:nvPr/>
        </p:nvSpPr>
        <p:spPr bwMode="auto">
          <a:xfrm>
            <a:off x="1150938" y="6018213"/>
            <a:ext cx="6904037" cy="414337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cs-CZ" sz="1200"/>
              <a:t> </a:t>
            </a:r>
            <a:r>
              <a:rPr lang="cs-CZ" sz="2100" b="1"/>
              <a:t>1.3.	      1.6.	          1.9.          1.12.           1.3.	       1.6.</a:t>
            </a:r>
          </a:p>
        </p:txBody>
      </p:sp>
      <p:sp>
        <p:nvSpPr>
          <p:cNvPr id="434183" name="Line 8"/>
          <p:cNvSpPr>
            <a:spLocks noChangeShapeType="1"/>
          </p:cNvSpPr>
          <p:nvPr/>
        </p:nvSpPr>
        <p:spPr bwMode="auto">
          <a:xfrm flipV="1">
            <a:off x="2652713" y="2566988"/>
            <a:ext cx="0" cy="334645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4184" name="Line 9"/>
          <p:cNvSpPr>
            <a:spLocks noChangeShapeType="1"/>
          </p:cNvSpPr>
          <p:nvPr/>
        </p:nvSpPr>
        <p:spPr bwMode="auto">
          <a:xfrm flipV="1">
            <a:off x="3870325" y="2549525"/>
            <a:ext cx="0" cy="3338513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4185" name="Line 10"/>
          <p:cNvSpPr>
            <a:spLocks noChangeShapeType="1"/>
          </p:cNvSpPr>
          <p:nvPr/>
        </p:nvSpPr>
        <p:spPr bwMode="auto">
          <a:xfrm flipV="1">
            <a:off x="5108575" y="2566988"/>
            <a:ext cx="0" cy="334645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4186" name="Line 11"/>
          <p:cNvSpPr>
            <a:spLocks noChangeShapeType="1"/>
          </p:cNvSpPr>
          <p:nvPr/>
        </p:nvSpPr>
        <p:spPr bwMode="auto">
          <a:xfrm flipV="1">
            <a:off x="6257925" y="2586038"/>
            <a:ext cx="0" cy="332740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4187" name="Line 12"/>
          <p:cNvSpPr>
            <a:spLocks noChangeShapeType="1"/>
          </p:cNvSpPr>
          <p:nvPr/>
        </p:nvSpPr>
        <p:spPr bwMode="auto">
          <a:xfrm flipV="1">
            <a:off x="7383463" y="2660650"/>
            <a:ext cx="0" cy="332740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4188" name="Text Box 13"/>
          <p:cNvSpPr txBox="1">
            <a:spLocks noChangeArrowheads="1"/>
          </p:cNvSpPr>
          <p:nvPr/>
        </p:nvSpPr>
        <p:spPr bwMode="auto">
          <a:xfrm>
            <a:off x="7885113" y="6092825"/>
            <a:ext cx="4635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spcBef>
                <a:spcPts val="100"/>
              </a:spcBef>
            </a:pPr>
            <a:r>
              <a:rPr lang="cs-CZ" b="1"/>
              <a:t>Čas</a:t>
            </a:r>
          </a:p>
        </p:txBody>
      </p:sp>
      <p:sp>
        <p:nvSpPr>
          <p:cNvPr id="434189" name="Line 14"/>
          <p:cNvSpPr>
            <a:spLocks noChangeShapeType="1"/>
          </p:cNvSpPr>
          <p:nvPr/>
        </p:nvSpPr>
        <p:spPr bwMode="auto">
          <a:xfrm flipV="1">
            <a:off x="1462088" y="3656013"/>
            <a:ext cx="592137" cy="1809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4190" name="AutoShape 15"/>
          <p:cNvSpPr>
            <a:spLocks/>
          </p:cNvSpPr>
          <p:nvPr/>
        </p:nvSpPr>
        <p:spPr bwMode="auto">
          <a:xfrm>
            <a:off x="2843213" y="4465638"/>
            <a:ext cx="2233612" cy="619125"/>
          </a:xfrm>
          <a:prstGeom prst="borderCallout2">
            <a:avLst>
              <a:gd name="adj1" fmla="val 55556"/>
              <a:gd name="adj2" fmla="val 104722"/>
              <a:gd name="adj3" fmla="val 55556"/>
              <a:gd name="adj4" fmla="val 113620"/>
              <a:gd name="adj5" fmla="val -71537"/>
              <a:gd name="adj6" fmla="val 127148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pPr algn="ctr"/>
            <a:r>
              <a:rPr lang="cs-CZ" sz="2100" b="1">
                <a:solidFill>
                  <a:schemeClr val="bg2"/>
                </a:solidFill>
              </a:rPr>
              <a:t>Referenční úroková sazba</a:t>
            </a:r>
          </a:p>
        </p:txBody>
      </p:sp>
      <p:sp>
        <p:nvSpPr>
          <p:cNvPr id="434191" name="Line 16"/>
          <p:cNvSpPr>
            <a:spLocks noChangeShapeType="1"/>
          </p:cNvSpPr>
          <p:nvPr/>
        </p:nvSpPr>
        <p:spPr bwMode="auto">
          <a:xfrm flipV="1">
            <a:off x="1462088" y="4340225"/>
            <a:ext cx="6351587" cy="0"/>
          </a:xfrm>
          <a:prstGeom prst="line">
            <a:avLst/>
          </a:prstGeom>
          <a:noFill/>
          <a:ln w="25400" cap="rnd">
            <a:solidFill>
              <a:srgbClr val="8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4192" name="Line 17"/>
          <p:cNvSpPr>
            <a:spLocks noChangeShapeType="1"/>
          </p:cNvSpPr>
          <p:nvPr/>
        </p:nvSpPr>
        <p:spPr bwMode="auto">
          <a:xfrm>
            <a:off x="2038350" y="3662363"/>
            <a:ext cx="738188" cy="2476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4193" name="Line 18"/>
          <p:cNvSpPr>
            <a:spLocks noChangeShapeType="1"/>
          </p:cNvSpPr>
          <p:nvPr/>
        </p:nvSpPr>
        <p:spPr bwMode="auto">
          <a:xfrm flipV="1">
            <a:off x="2760663" y="3668713"/>
            <a:ext cx="639762" cy="241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4194" name="Line 19"/>
          <p:cNvSpPr>
            <a:spLocks noChangeShapeType="1"/>
          </p:cNvSpPr>
          <p:nvPr/>
        </p:nvSpPr>
        <p:spPr bwMode="auto">
          <a:xfrm flipV="1">
            <a:off x="3400425" y="2778125"/>
            <a:ext cx="665163" cy="890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4195" name="Line 20"/>
          <p:cNvSpPr>
            <a:spLocks noChangeShapeType="1"/>
          </p:cNvSpPr>
          <p:nvPr/>
        </p:nvSpPr>
        <p:spPr bwMode="auto">
          <a:xfrm>
            <a:off x="4065588" y="2778125"/>
            <a:ext cx="877887" cy="78581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4196" name="Line 21"/>
          <p:cNvSpPr>
            <a:spLocks noChangeShapeType="1"/>
          </p:cNvSpPr>
          <p:nvPr/>
        </p:nvSpPr>
        <p:spPr bwMode="auto">
          <a:xfrm>
            <a:off x="4943475" y="3563938"/>
            <a:ext cx="566738" cy="1841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4197" name="Line 22"/>
          <p:cNvSpPr>
            <a:spLocks noChangeShapeType="1"/>
          </p:cNvSpPr>
          <p:nvPr/>
        </p:nvSpPr>
        <p:spPr bwMode="auto">
          <a:xfrm>
            <a:off x="5510213" y="3748088"/>
            <a:ext cx="465137" cy="762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4198" name="Line 23"/>
          <p:cNvSpPr>
            <a:spLocks noChangeShapeType="1"/>
          </p:cNvSpPr>
          <p:nvPr/>
        </p:nvSpPr>
        <p:spPr bwMode="auto">
          <a:xfrm>
            <a:off x="5975350" y="4510088"/>
            <a:ext cx="758825" cy="2905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4199" name="Line 24"/>
          <p:cNvSpPr>
            <a:spLocks noChangeShapeType="1"/>
          </p:cNvSpPr>
          <p:nvPr/>
        </p:nvSpPr>
        <p:spPr bwMode="auto">
          <a:xfrm flipV="1">
            <a:off x="6734175" y="4465638"/>
            <a:ext cx="463550" cy="33496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4200" name="Line 25"/>
          <p:cNvSpPr>
            <a:spLocks noChangeShapeType="1"/>
          </p:cNvSpPr>
          <p:nvPr/>
        </p:nvSpPr>
        <p:spPr bwMode="auto">
          <a:xfrm flipV="1">
            <a:off x="7197725" y="3662363"/>
            <a:ext cx="361950" cy="8032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4201" name="Line 26"/>
          <p:cNvSpPr>
            <a:spLocks noChangeShapeType="1"/>
          </p:cNvSpPr>
          <p:nvPr/>
        </p:nvSpPr>
        <p:spPr bwMode="auto">
          <a:xfrm flipV="1">
            <a:off x="7559675" y="3519488"/>
            <a:ext cx="376238" cy="1428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434202" name="Text Box 27"/>
          <p:cNvSpPr txBox="1">
            <a:spLocks noChangeArrowheads="1"/>
          </p:cNvSpPr>
          <p:nvPr/>
        </p:nvSpPr>
        <p:spPr bwMode="auto">
          <a:xfrm>
            <a:off x="3890963" y="2981325"/>
            <a:ext cx="1233487" cy="377825"/>
          </a:xfrm>
          <a:prstGeom prst="rect">
            <a:avLst/>
          </a:prstGeom>
          <a:solidFill>
            <a:srgbClr val="FFCC00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4203" name="Text Box 28"/>
          <p:cNvSpPr txBox="1">
            <a:spLocks noChangeArrowheads="1"/>
          </p:cNvSpPr>
          <p:nvPr/>
        </p:nvSpPr>
        <p:spPr bwMode="auto">
          <a:xfrm>
            <a:off x="6264275" y="4311650"/>
            <a:ext cx="1119188" cy="290513"/>
          </a:xfrm>
          <a:prstGeom prst="rect">
            <a:avLst/>
          </a:prstGeom>
          <a:solidFill>
            <a:srgbClr val="99FF99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4204" name="AutoShape 29"/>
          <p:cNvSpPr>
            <a:spLocks/>
          </p:cNvSpPr>
          <p:nvPr/>
        </p:nvSpPr>
        <p:spPr bwMode="auto">
          <a:xfrm>
            <a:off x="5000625" y="2155825"/>
            <a:ext cx="2965450" cy="684213"/>
          </a:xfrm>
          <a:prstGeom prst="borderCallout2">
            <a:avLst>
              <a:gd name="adj1" fmla="val 52509"/>
              <a:gd name="adj2" fmla="val -2144"/>
              <a:gd name="adj3" fmla="val 52509"/>
              <a:gd name="adj4" fmla="val -12491"/>
              <a:gd name="adj5" fmla="val 162250"/>
              <a:gd name="adj6" fmla="val -2525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pPr algn="ctr">
              <a:spcBef>
                <a:spcPts val="300"/>
              </a:spcBef>
            </a:pPr>
            <a:r>
              <a:rPr lang="cs-CZ" sz="2100" b="1">
                <a:solidFill>
                  <a:srgbClr val="FF0000"/>
                </a:solidFill>
              </a:rPr>
              <a:t>Plnění, které platí prodávající kupujícímu</a:t>
            </a:r>
            <a:endParaRPr lang="cs-CZ" sz="2100" b="1"/>
          </a:p>
        </p:txBody>
      </p:sp>
      <p:sp>
        <p:nvSpPr>
          <p:cNvPr id="434205" name="AutoShape 30"/>
          <p:cNvSpPr>
            <a:spLocks/>
          </p:cNvSpPr>
          <p:nvPr/>
        </p:nvSpPr>
        <p:spPr bwMode="auto">
          <a:xfrm>
            <a:off x="2846388" y="5180013"/>
            <a:ext cx="3021012" cy="696912"/>
          </a:xfrm>
          <a:prstGeom prst="borderCallout2">
            <a:avLst>
              <a:gd name="adj1" fmla="val 16403"/>
              <a:gd name="adj2" fmla="val 102523"/>
              <a:gd name="adj3" fmla="val 16403"/>
              <a:gd name="adj4" fmla="val 119389"/>
              <a:gd name="adj5" fmla="val -113667"/>
              <a:gd name="adj6" fmla="val 136468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pPr algn="ctr"/>
            <a:r>
              <a:rPr lang="cs-CZ" sz="2100" b="1">
                <a:solidFill>
                  <a:srgbClr val="008000"/>
                </a:solidFill>
              </a:rPr>
              <a:t>Plnění, které platí kupující prodávajícímu</a:t>
            </a:r>
            <a:endParaRPr lang="cs-CZ" sz="2100" b="1"/>
          </a:p>
        </p:txBody>
      </p:sp>
      <p:sp>
        <p:nvSpPr>
          <p:cNvPr id="434206" name="Text Box 31"/>
          <p:cNvSpPr txBox="1">
            <a:spLocks noChangeArrowheads="1"/>
          </p:cNvSpPr>
          <p:nvPr/>
        </p:nvSpPr>
        <p:spPr bwMode="auto">
          <a:xfrm>
            <a:off x="1547813" y="3068638"/>
            <a:ext cx="1184275" cy="5762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cs-CZ" b="1">
                <a:solidFill>
                  <a:srgbClr val="0000FF"/>
                </a:solidFill>
              </a:rPr>
              <a:t>Cap </a:t>
            </a:r>
          </a:p>
          <a:p>
            <a:pPr algn="ctr"/>
            <a:r>
              <a:rPr lang="cs-CZ" b="1">
                <a:solidFill>
                  <a:srgbClr val="0000FF"/>
                </a:solidFill>
              </a:rPr>
              <a:t>sazba</a:t>
            </a:r>
            <a:endParaRPr lang="cs-CZ" b="1"/>
          </a:p>
        </p:txBody>
      </p:sp>
      <p:sp>
        <p:nvSpPr>
          <p:cNvPr id="434207" name="Text Box 32"/>
          <p:cNvSpPr txBox="1">
            <a:spLocks noChangeArrowheads="1"/>
          </p:cNvSpPr>
          <p:nvPr/>
        </p:nvSpPr>
        <p:spPr bwMode="auto">
          <a:xfrm>
            <a:off x="1570038" y="4138613"/>
            <a:ext cx="1130300" cy="585787"/>
          </a:xfrm>
          <a:prstGeom prst="rect">
            <a:avLst/>
          </a:prstGeom>
          <a:solidFill>
            <a:srgbClr val="FFFFFF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cs-CZ" b="1">
                <a:solidFill>
                  <a:srgbClr val="800000"/>
                </a:solidFill>
              </a:rPr>
              <a:t>Floor sazba</a:t>
            </a:r>
            <a:endParaRPr lang="cs-CZ" b="1"/>
          </a:p>
        </p:txBody>
      </p:sp>
      <p:sp>
        <p:nvSpPr>
          <p:cNvPr id="434208" name="Line 33"/>
          <p:cNvSpPr>
            <a:spLocks noChangeShapeType="1"/>
          </p:cNvSpPr>
          <p:nvPr/>
        </p:nvSpPr>
        <p:spPr bwMode="auto">
          <a:xfrm>
            <a:off x="1462088" y="6021388"/>
            <a:ext cx="6781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46038"/>
            <a:ext cx="8928992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Závislost celkových nákladů držitele pozice </a:t>
            </a:r>
            <a:b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</a:b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„long </a:t>
            </a:r>
            <a:r>
              <a:rPr lang="cs-CZ" sz="4000" b="1" dirty="0" err="1" smtClean="0">
                <a:solidFill>
                  <a:srgbClr val="FFFF00"/>
                </a:solidFill>
                <a:latin typeface="Arial Narrow" panose="020B0606020202030204" pitchFamily="34" charset="0"/>
              </a:rPr>
              <a:t>collar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“ na referenční úrokové sazbě</a:t>
            </a:r>
          </a:p>
        </p:txBody>
      </p:sp>
      <p:sp>
        <p:nvSpPr>
          <p:cNvPr id="435202" name="AutoShape 8"/>
          <p:cNvSpPr>
            <a:spLocks/>
          </p:cNvSpPr>
          <p:nvPr/>
        </p:nvSpPr>
        <p:spPr bwMode="auto">
          <a:xfrm>
            <a:off x="4738688" y="6200775"/>
            <a:ext cx="1225550" cy="323850"/>
          </a:xfrm>
          <a:prstGeom prst="borderCallout2">
            <a:avLst>
              <a:gd name="adj1" fmla="val 55903"/>
              <a:gd name="adj2" fmla="val -9093"/>
              <a:gd name="adj3" fmla="val 55903"/>
              <a:gd name="adj4" fmla="val -20227"/>
              <a:gd name="adj5" fmla="val -53727"/>
              <a:gd name="adj6" fmla="val -31440"/>
            </a:avLst>
          </a:prstGeom>
          <a:solidFill>
            <a:srgbClr val="FFFFFF"/>
          </a:solidFill>
          <a:ln w="9525">
            <a:solidFill>
              <a:srgbClr val="0000FF"/>
            </a:solidFill>
            <a:miter lim="800000"/>
            <a:headEnd/>
            <a:tailEnd type="triangle" w="med" len="med"/>
          </a:ln>
        </p:spPr>
        <p:txBody>
          <a:bodyPr lIns="0" tIns="0" rIns="0" bIns="0" anchor="ctr"/>
          <a:lstStyle/>
          <a:p>
            <a:pPr algn="ctr"/>
            <a:r>
              <a:rPr lang="cs-CZ" sz="1800" b="1" dirty="0">
                <a:solidFill>
                  <a:srgbClr val="0000FF"/>
                </a:solidFill>
              </a:rPr>
              <a:t>Cap sazba</a:t>
            </a:r>
            <a:endParaRPr lang="cs-CZ" sz="1800" b="1" dirty="0"/>
          </a:p>
        </p:txBody>
      </p:sp>
      <p:sp>
        <p:nvSpPr>
          <p:cNvPr id="435203" name="Text Box 9"/>
          <p:cNvSpPr txBox="1">
            <a:spLocks noChangeArrowheads="1"/>
          </p:cNvSpPr>
          <p:nvPr/>
        </p:nvSpPr>
        <p:spPr bwMode="auto">
          <a:xfrm>
            <a:off x="6075363" y="6069013"/>
            <a:ext cx="3068637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bIns="0"/>
          <a:lstStyle/>
          <a:p>
            <a:r>
              <a:rPr lang="cs-CZ" sz="1800" b="1"/>
              <a:t>Referenční úroková sazba</a:t>
            </a:r>
          </a:p>
        </p:txBody>
      </p:sp>
      <p:sp>
        <p:nvSpPr>
          <p:cNvPr id="435204" name="AutoShape 12"/>
          <p:cNvSpPr>
            <a:spLocks/>
          </p:cNvSpPr>
          <p:nvPr/>
        </p:nvSpPr>
        <p:spPr bwMode="auto">
          <a:xfrm>
            <a:off x="1014413" y="6092825"/>
            <a:ext cx="1150937" cy="576263"/>
          </a:xfrm>
          <a:prstGeom prst="borderCallout2">
            <a:avLst>
              <a:gd name="adj1" fmla="val 19833"/>
              <a:gd name="adj2" fmla="val 106620"/>
              <a:gd name="adj3" fmla="val 19833"/>
              <a:gd name="adj4" fmla="val 130069"/>
              <a:gd name="adj5" fmla="val -10194"/>
              <a:gd name="adj6" fmla="val 153657"/>
            </a:avLst>
          </a:prstGeom>
          <a:solidFill>
            <a:srgbClr val="FFFFFF"/>
          </a:solidFill>
          <a:ln w="9525">
            <a:solidFill>
              <a:srgbClr val="993300"/>
            </a:solidFill>
            <a:miter lim="800000"/>
            <a:headEnd/>
            <a:tailEnd type="triangle" w="med" len="med"/>
          </a:ln>
        </p:spPr>
        <p:txBody>
          <a:bodyPr lIns="0" tIns="0" rIns="0" bIns="0" anchor="ctr"/>
          <a:lstStyle/>
          <a:p>
            <a:pPr algn="ctr"/>
            <a:r>
              <a:rPr lang="cs-CZ" sz="1800" b="1" dirty="0" err="1">
                <a:solidFill>
                  <a:srgbClr val="800000"/>
                </a:solidFill>
              </a:rPr>
              <a:t>Floor</a:t>
            </a:r>
            <a:r>
              <a:rPr lang="cs-CZ" sz="1800" b="1" dirty="0">
                <a:solidFill>
                  <a:srgbClr val="800000"/>
                </a:solidFill>
              </a:rPr>
              <a:t> </a:t>
            </a:r>
          </a:p>
          <a:p>
            <a:pPr algn="ctr"/>
            <a:r>
              <a:rPr lang="cs-CZ" sz="1800" b="1" dirty="0">
                <a:solidFill>
                  <a:srgbClr val="800000"/>
                </a:solidFill>
              </a:rPr>
              <a:t>sazba</a:t>
            </a:r>
            <a:endParaRPr lang="cs-CZ" sz="1800" b="1" dirty="0"/>
          </a:p>
        </p:txBody>
      </p:sp>
      <p:sp>
        <p:nvSpPr>
          <p:cNvPr id="435205" name="Text Box 33"/>
          <p:cNvSpPr txBox="1">
            <a:spLocks noChangeArrowheads="1"/>
          </p:cNvSpPr>
          <p:nvPr/>
        </p:nvSpPr>
        <p:spPr bwMode="auto">
          <a:xfrm>
            <a:off x="468313" y="1773238"/>
            <a:ext cx="1247775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cs-CZ" sz="1200"/>
              <a:t> </a:t>
            </a:r>
            <a:r>
              <a:rPr lang="cs-CZ" b="1"/>
              <a:t>Náklady na úvěr</a:t>
            </a:r>
          </a:p>
        </p:txBody>
      </p:sp>
      <p:grpSp>
        <p:nvGrpSpPr>
          <p:cNvPr id="435206" name="Group 1026"/>
          <p:cNvGrpSpPr>
            <a:grpSpLocks/>
          </p:cNvGrpSpPr>
          <p:nvPr/>
        </p:nvGrpSpPr>
        <p:grpSpPr bwMode="auto">
          <a:xfrm>
            <a:off x="1036638" y="1773238"/>
            <a:ext cx="7556500" cy="4225925"/>
            <a:chOff x="653" y="1117"/>
            <a:chExt cx="4760" cy="2662"/>
          </a:xfrm>
        </p:grpSpPr>
        <p:sp>
          <p:nvSpPr>
            <p:cNvPr id="435207" name="Rectangle 5"/>
            <p:cNvSpPr>
              <a:spLocks noChangeArrowheads="1"/>
            </p:cNvSpPr>
            <p:nvPr/>
          </p:nvSpPr>
          <p:spPr bwMode="auto">
            <a:xfrm>
              <a:off x="2755" y="2254"/>
              <a:ext cx="2475" cy="1524"/>
            </a:xfrm>
            <a:prstGeom prst="rect">
              <a:avLst/>
            </a:prstGeom>
            <a:solidFill>
              <a:srgbClr val="FFFF99">
                <a:alpha val="50195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5208" name="Rectangle 15"/>
            <p:cNvSpPr>
              <a:spLocks noChangeArrowheads="1"/>
            </p:cNvSpPr>
            <p:nvPr/>
          </p:nvSpPr>
          <p:spPr bwMode="auto">
            <a:xfrm>
              <a:off x="653" y="2790"/>
              <a:ext cx="1093" cy="180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5209" name="Line 23"/>
            <p:cNvSpPr>
              <a:spLocks noChangeShapeType="1"/>
            </p:cNvSpPr>
            <p:nvPr/>
          </p:nvSpPr>
          <p:spPr bwMode="auto">
            <a:xfrm>
              <a:off x="655" y="2791"/>
              <a:ext cx="111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5210" name="Line 3"/>
            <p:cNvSpPr>
              <a:spLocks noChangeShapeType="1"/>
            </p:cNvSpPr>
            <p:nvPr/>
          </p:nvSpPr>
          <p:spPr bwMode="auto">
            <a:xfrm flipV="1">
              <a:off x="5230" y="2252"/>
              <a:ext cx="0" cy="15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5211" name="Line 4"/>
            <p:cNvSpPr>
              <a:spLocks noChangeShapeType="1"/>
            </p:cNvSpPr>
            <p:nvPr/>
          </p:nvSpPr>
          <p:spPr bwMode="auto">
            <a:xfrm>
              <a:off x="2741" y="2241"/>
              <a:ext cx="2489" cy="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5212" name="AutoShape 6"/>
            <p:cNvSpPr>
              <a:spLocks noChangeArrowheads="1"/>
            </p:cNvSpPr>
            <p:nvPr/>
          </p:nvSpPr>
          <p:spPr bwMode="auto">
            <a:xfrm rot="-5400000">
              <a:off x="938" y="1946"/>
              <a:ext cx="1539" cy="2109"/>
            </a:xfrm>
            <a:prstGeom prst="rtTriangle">
              <a:avLst/>
            </a:prstGeom>
            <a:solidFill>
              <a:srgbClr val="FFFF99">
                <a:alpha val="50195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5213" name="Line 7"/>
            <p:cNvSpPr>
              <a:spLocks noChangeShapeType="1"/>
            </p:cNvSpPr>
            <p:nvPr/>
          </p:nvSpPr>
          <p:spPr bwMode="auto">
            <a:xfrm>
              <a:off x="655" y="3776"/>
              <a:ext cx="475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5214" name="Line 10"/>
            <p:cNvSpPr>
              <a:spLocks noChangeShapeType="1"/>
            </p:cNvSpPr>
            <p:nvPr/>
          </p:nvSpPr>
          <p:spPr bwMode="auto">
            <a:xfrm flipV="1">
              <a:off x="1737" y="1839"/>
              <a:ext cx="1037" cy="77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5215" name="Line 11"/>
            <p:cNvSpPr>
              <a:spLocks noChangeShapeType="1"/>
            </p:cNvSpPr>
            <p:nvPr/>
          </p:nvSpPr>
          <p:spPr bwMode="auto">
            <a:xfrm flipV="1">
              <a:off x="2774" y="1839"/>
              <a:ext cx="245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5216" name="Line 13"/>
            <p:cNvSpPr>
              <a:spLocks noChangeShapeType="1"/>
            </p:cNvSpPr>
            <p:nvPr/>
          </p:nvSpPr>
          <p:spPr bwMode="auto">
            <a:xfrm flipH="1" flipV="1">
              <a:off x="656" y="2618"/>
              <a:ext cx="1099" cy="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5217" name="Rectangle 14"/>
            <p:cNvSpPr>
              <a:spLocks noChangeArrowheads="1"/>
            </p:cNvSpPr>
            <p:nvPr/>
          </p:nvSpPr>
          <p:spPr bwMode="auto">
            <a:xfrm>
              <a:off x="2764" y="2046"/>
              <a:ext cx="2465" cy="205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5218" name="AutoShape 16"/>
            <p:cNvSpPr>
              <a:spLocks noChangeArrowheads="1"/>
            </p:cNvSpPr>
            <p:nvPr/>
          </p:nvSpPr>
          <p:spPr bwMode="auto">
            <a:xfrm rot="-2173408">
              <a:off x="1569" y="2437"/>
              <a:ext cx="1397" cy="142"/>
            </a:xfrm>
            <a:prstGeom prst="parallelogram">
              <a:avLst>
                <a:gd name="adj" fmla="val 74377"/>
              </a:avLst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5219" name="Text Box 18"/>
            <p:cNvSpPr txBox="1">
              <a:spLocks noChangeArrowheads="1"/>
            </p:cNvSpPr>
            <p:nvPr/>
          </p:nvSpPr>
          <p:spPr bwMode="auto">
            <a:xfrm>
              <a:off x="4286" y="2795"/>
              <a:ext cx="666" cy="34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9933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cs-CZ" sz="1800" b="1">
                  <a:solidFill>
                    <a:srgbClr val="993300"/>
                  </a:solidFill>
                </a:rPr>
                <a:t>Floor sazba</a:t>
              </a:r>
              <a:endParaRPr lang="cs-CZ" sz="1800" b="1"/>
            </a:p>
          </p:txBody>
        </p:sp>
        <p:sp>
          <p:nvSpPr>
            <p:cNvPr id="435220" name="Line 19"/>
            <p:cNvSpPr>
              <a:spLocks noChangeShapeType="1"/>
            </p:cNvSpPr>
            <p:nvPr/>
          </p:nvSpPr>
          <p:spPr bwMode="auto">
            <a:xfrm flipV="1">
              <a:off x="2751" y="1664"/>
              <a:ext cx="0" cy="2112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5221" name="Text Box 20"/>
            <p:cNvSpPr txBox="1">
              <a:spLocks noChangeArrowheads="1"/>
            </p:cNvSpPr>
            <p:nvPr/>
          </p:nvSpPr>
          <p:spPr bwMode="auto">
            <a:xfrm>
              <a:off x="2002" y="3155"/>
              <a:ext cx="2737" cy="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b="1" dirty="0">
                  <a:solidFill>
                    <a:schemeClr val="bg2"/>
                  </a:solidFill>
                </a:rPr>
                <a:t>Úrok odpovídající referenční sazbě snížený o plnění z cap a zvýšený o plnění z </a:t>
              </a:r>
              <a:r>
                <a:rPr lang="cs-CZ" b="1" dirty="0" err="1">
                  <a:solidFill>
                    <a:schemeClr val="bg2"/>
                  </a:solidFill>
                </a:rPr>
                <a:t>floor</a:t>
              </a:r>
              <a:endParaRPr lang="cs-CZ" b="1" dirty="0">
                <a:solidFill>
                  <a:schemeClr val="bg2"/>
                </a:solidFill>
              </a:endParaRPr>
            </a:p>
          </p:txBody>
        </p:sp>
        <p:sp>
          <p:nvSpPr>
            <p:cNvPr id="435222" name="AutoShape 22"/>
            <p:cNvSpPr>
              <a:spLocks/>
            </p:cNvSpPr>
            <p:nvPr/>
          </p:nvSpPr>
          <p:spPr bwMode="auto">
            <a:xfrm>
              <a:off x="1247" y="1117"/>
              <a:ext cx="1193" cy="401"/>
            </a:xfrm>
            <a:prstGeom prst="borderCallout2">
              <a:avLst>
                <a:gd name="adj1" fmla="val 17954"/>
                <a:gd name="adj2" fmla="val 104023"/>
                <a:gd name="adj3" fmla="val 17954"/>
                <a:gd name="adj4" fmla="val 125903"/>
                <a:gd name="adj5" fmla="val 174315"/>
                <a:gd name="adj6" fmla="val 14794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 lIns="0" tIns="0" rIns="0" bIns="0" anchor="ctr"/>
            <a:lstStyle/>
            <a:p>
              <a:pPr algn="ctr">
                <a:spcBef>
                  <a:spcPts val="100"/>
                </a:spcBef>
              </a:pPr>
              <a:r>
                <a:rPr lang="cs-CZ" b="1" dirty="0">
                  <a:solidFill>
                    <a:schemeClr val="bg2"/>
                  </a:solidFill>
                </a:rPr>
                <a:t>Celkové náklady</a:t>
              </a:r>
            </a:p>
            <a:p>
              <a:pPr algn="ctr">
                <a:spcBef>
                  <a:spcPts val="100"/>
                </a:spcBef>
              </a:pPr>
              <a:r>
                <a:rPr lang="cs-CZ" b="1" dirty="0">
                  <a:solidFill>
                    <a:schemeClr val="bg2"/>
                  </a:solidFill>
                </a:rPr>
                <a:t> na úvěr</a:t>
              </a:r>
            </a:p>
          </p:txBody>
        </p:sp>
        <p:sp>
          <p:nvSpPr>
            <p:cNvPr id="435223" name="Line 24"/>
            <p:cNvSpPr>
              <a:spLocks noChangeShapeType="1"/>
            </p:cNvSpPr>
            <p:nvPr/>
          </p:nvSpPr>
          <p:spPr bwMode="auto">
            <a:xfrm flipV="1">
              <a:off x="1755" y="2044"/>
              <a:ext cx="1019" cy="7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5224" name="Line 25"/>
            <p:cNvSpPr>
              <a:spLocks noChangeShapeType="1"/>
            </p:cNvSpPr>
            <p:nvPr/>
          </p:nvSpPr>
          <p:spPr bwMode="auto">
            <a:xfrm>
              <a:off x="2774" y="2042"/>
              <a:ext cx="245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5225" name="Line 26"/>
            <p:cNvSpPr>
              <a:spLocks noChangeShapeType="1"/>
            </p:cNvSpPr>
            <p:nvPr/>
          </p:nvSpPr>
          <p:spPr bwMode="auto">
            <a:xfrm flipV="1">
              <a:off x="5230" y="1839"/>
              <a:ext cx="0" cy="5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5226" name="Rectangle 27"/>
            <p:cNvSpPr>
              <a:spLocks noChangeArrowheads="1"/>
            </p:cNvSpPr>
            <p:nvPr/>
          </p:nvSpPr>
          <p:spPr bwMode="auto">
            <a:xfrm>
              <a:off x="659" y="2976"/>
              <a:ext cx="1102" cy="769"/>
            </a:xfrm>
            <a:prstGeom prst="rect">
              <a:avLst/>
            </a:prstGeom>
            <a:solidFill>
              <a:srgbClr val="FFFF99">
                <a:alpha val="50195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5227" name="Text Box 28"/>
            <p:cNvSpPr txBox="1">
              <a:spLocks noChangeArrowheads="1"/>
            </p:cNvSpPr>
            <p:nvPr/>
          </p:nvSpPr>
          <p:spPr bwMode="auto">
            <a:xfrm>
              <a:off x="3055" y="2046"/>
              <a:ext cx="2105" cy="206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cs-CZ" sz="1600" b="1">
                  <a:solidFill>
                    <a:schemeClr val="bg2"/>
                  </a:solidFill>
                </a:rPr>
                <a:t>Úroková marže nad referenční sazbu</a:t>
              </a:r>
            </a:p>
          </p:txBody>
        </p:sp>
        <p:sp>
          <p:nvSpPr>
            <p:cNvPr id="435228" name="Line 29"/>
            <p:cNvSpPr>
              <a:spLocks noChangeShapeType="1"/>
            </p:cNvSpPr>
            <p:nvPr/>
          </p:nvSpPr>
          <p:spPr bwMode="auto">
            <a:xfrm flipV="1">
              <a:off x="656" y="1543"/>
              <a:ext cx="3018" cy="221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5229" name="Text Box 30"/>
            <p:cNvSpPr txBox="1">
              <a:spLocks noChangeArrowheads="1"/>
            </p:cNvSpPr>
            <p:nvPr/>
          </p:nvSpPr>
          <p:spPr bwMode="auto">
            <a:xfrm>
              <a:off x="3406" y="1323"/>
              <a:ext cx="1333" cy="41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spcBef>
                  <a:spcPts val="300"/>
                </a:spcBef>
              </a:pPr>
              <a:r>
                <a:rPr lang="cs-CZ" b="1" dirty="0">
                  <a:solidFill>
                    <a:schemeClr val="bg2"/>
                  </a:solidFill>
                </a:rPr>
                <a:t>Referenční úroková sazba</a:t>
              </a:r>
            </a:p>
          </p:txBody>
        </p:sp>
        <p:sp>
          <p:nvSpPr>
            <p:cNvPr id="435230" name="Text Box 31"/>
            <p:cNvSpPr txBox="1">
              <a:spLocks noChangeArrowheads="1"/>
            </p:cNvSpPr>
            <p:nvPr/>
          </p:nvSpPr>
          <p:spPr bwMode="auto">
            <a:xfrm>
              <a:off x="3190" y="1839"/>
              <a:ext cx="1944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>
                <a:spcBef>
                  <a:spcPts val="100"/>
                </a:spcBef>
              </a:pPr>
              <a:r>
                <a:rPr lang="cs-CZ" sz="1600" b="1"/>
                <a:t>Cap prémie – Floor prémie</a:t>
              </a:r>
            </a:p>
          </p:txBody>
        </p:sp>
        <p:sp>
          <p:nvSpPr>
            <p:cNvPr id="435231" name="Line 32"/>
            <p:cNvSpPr>
              <a:spLocks noChangeShapeType="1"/>
            </p:cNvSpPr>
            <p:nvPr/>
          </p:nvSpPr>
          <p:spPr bwMode="auto">
            <a:xfrm flipV="1">
              <a:off x="657" y="1509"/>
              <a:ext cx="0" cy="227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5232" name="Line 34"/>
            <p:cNvSpPr>
              <a:spLocks noChangeShapeType="1"/>
            </p:cNvSpPr>
            <p:nvPr/>
          </p:nvSpPr>
          <p:spPr bwMode="auto">
            <a:xfrm flipH="1">
              <a:off x="663" y="2248"/>
              <a:ext cx="2092" cy="0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5233" name="Text Box 35"/>
            <p:cNvSpPr txBox="1">
              <a:spLocks noChangeArrowheads="1"/>
            </p:cNvSpPr>
            <p:nvPr/>
          </p:nvSpPr>
          <p:spPr bwMode="auto">
            <a:xfrm>
              <a:off x="793" y="2024"/>
              <a:ext cx="676" cy="40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cs-CZ" sz="1800" b="1" dirty="0">
                  <a:solidFill>
                    <a:srgbClr val="0000FF"/>
                  </a:solidFill>
                </a:rPr>
                <a:t>Cap </a:t>
              </a:r>
            </a:p>
            <a:p>
              <a:pPr algn="ctr"/>
              <a:r>
                <a:rPr lang="cs-CZ" sz="1800" b="1" dirty="0">
                  <a:solidFill>
                    <a:srgbClr val="0000FF"/>
                  </a:solidFill>
                </a:rPr>
                <a:t>sazba</a:t>
              </a:r>
              <a:endParaRPr lang="cs-CZ" sz="1800" b="1" dirty="0"/>
            </a:p>
          </p:txBody>
        </p:sp>
        <p:sp>
          <p:nvSpPr>
            <p:cNvPr id="435234" name="Line 36"/>
            <p:cNvSpPr>
              <a:spLocks noChangeShapeType="1"/>
            </p:cNvSpPr>
            <p:nvPr/>
          </p:nvSpPr>
          <p:spPr bwMode="auto">
            <a:xfrm>
              <a:off x="2744" y="2248"/>
              <a:ext cx="2486" cy="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5235" name="Line 21"/>
            <p:cNvSpPr>
              <a:spLocks noChangeShapeType="1"/>
            </p:cNvSpPr>
            <p:nvPr/>
          </p:nvSpPr>
          <p:spPr bwMode="auto">
            <a:xfrm flipV="1">
              <a:off x="1755" y="1699"/>
              <a:ext cx="0" cy="2078"/>
            </a:xfrm>
            <a:prstGeom prst="line">
              <a:avLst/>
            </a:prstGeom>
            <a:noFill/>
            <a:ln w="25400">
              <a:solidFill>
                <a:srgbClr val="9933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5236" name="Line 17"/>
            <p:cNvSpPr>
              <a:spLocks noChangeShapeType="1"/>
            </p:cNvSpPr>
            <p:nvPr/>
          </p:nvSpPr>
          <p:spPr bwMode="auto">
            <a:xfrm>
              <a:off x="669" y="2975"/>
              <a:ext cx="4561" cy="0"/>
            </a:xfrm>
            <a:prstGeom prst="line">
              <a:avLst/>
            </a:prstGeom>
            <a:noFill/>
            <a:ln w="25400" cap="rnd">
              <a:solidFill>
                <a:srgbClr val="993300"/>
              </a:solidFill>
              <a:prstDash val="sysDot"/>
              <a:round/>
              <a:headEnd/>
              <a:tailEnd/>
            </a:ln>
          </p:spPr>
          <p:txBody>
            <a:bodyPr anchor="ctr"/>
            <a:lstStyle/>
            <a:p>
              <a:endParaRPr lang="cs-CZ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111366"/>
            <a:ext cx="7772400" cy="122413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Možná plnění účastníků kontraktů typu CDS </a:t>
            </a:r>
            <a:endParaRPr lang="cs-CZ" sz="4000" b="1" dirty="0">
              <a:solidFill>
                <a:srgbClr val="FFFF00"/>
              </a:solidFill>
              <a:latin typeface="Arial Narrow" panose="020B0606020202030204" pitchFamily="34" charset="0"/>
            </a:endParaRPr>
          </a:p>
        </p:txBody>
      </p:sp>
      <p:pic>
        <p:nvPicPr>
          <p:cNvPr id="402434" name="Picture 2"/>
          <p:cNvPicPr>
            <a:picLocks noGrp="1" noChangeAspect="1" noChangeArrowheads="1"/>
          </p:cNvPicPr>
          <p:nvPr>
            <p:ph type="tbl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8800"/>
            <a:ext cx="878497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7356441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>
          <a:xfrm>
            <a:off x="-108520" y="36686"/>
            <a:ext cx="9361040" cy="1295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4000" b="1" spc="-100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Působení trhů zboží a </a:t>
            </a:r>
            <a:r>
              <a:rPr lang="cs-CZ" sz="4000" b="1" spc="-100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služeb, trhů </a:t>
            </a:r>
            <a:r>
              <a:rPr lang="cs-CZ" sz="4000" b="1" spc="-100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výrobních </a:t>
            </a:r>
            <a:r>
              <a:rPr lang="cs-CZ" sz="4000" b="1" spc="-140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faktorů a finančních trhů </a:t>
            </a:r>
            <a:r>
              <a:rPr lang="cs-CZ" sz="4000" b="1" spc="-140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v</a:t>
            </a:r>
            <a:r>
              <a:rPr lang="cs-CZ" sz="4000" b="1" spc="-140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 ekonomickém </a:t>
            </a:r>
            <a:r>
              <a:rPr lang="cs-CZ" sz="4000" b="1" spc="-140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systému </a:t>
            </a:r>
            <a:endParaRPr lang="cs-CZ" sz="4000" b="1" spc="-140" dirty="0" smtClean="0">
              <a:solidFill>
                <a:srgbClr val="FFFF00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20482" name="Group 3"/>
          <p:cNvGrpSpPr>
            <a:grpSpLocks/>
          </p:cNvGrpSpPr>
          <p:nvPr/>
        </p:nvGrpSpPr>
        <p:grpSpPr bwMode="auto">
          <a:xfrm>
            <a:off x="179512" y="1383603"/>
            <a:ext cx="8784976" cy="5285486"/>
            <a:chOff x="204" y="1162"/>
            <a:chExt cx="5307" cy="3039"/>
          </a:xfrm>
        </p:grpSpPr>
        <p:sp>
          <p:nvSpPr>
            <p:cNvPr id="20483" name="Text Box 4"/>
            <p:cNvSpPr txBox="1">
              <a:spLocks noChangeArrowheads="1"/>
            </p:cNvSpPr>
            <p:nvPr/>
          </p:nvSpPr>
          <p:spPr bwMode="auto">
            <a:xfrm>
              <a:off x="3923" y="2990"/>
              <a:ext cx="1068" cy="556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b="1" dirty="0"/>
                <a:t>Toky příjmů </a:t>
              </a:r>
              <a:r>
                <a:rPr lang="cs-CZ" b="1" dirty="0" smtClean="0"/>
                <a:t>  za výrobní </a:t>
              </a:r>
              <a:r>
                <a:rPr lang="cs-CZ" b="1" dirty="0"/>
                <a:t>faktory</a:t>
              </a:r>
            </a:p>
          </p:txBody>
        </p:sp>
        <p:sp>
          <p:nvSpPr>
            <p:cNvPr id="20484" name="Text Box 5"/>
            <p:cNvSpPr txBox="1">
              <a:spLocks noChangeArrowheads="1"/>
            </p:cNvSpPr>
            <p:nvPr/>
          </p:nvSpPr>
          <p:spPr bwMode="auto">
            <a:xfrm>
              <a:off x="280" y="1162"/>
              <a:ext cx="1665" cy="263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600"/>
                </a:spcBef>
              </a:pPr>
              <a:r>
                <a:rPr lang="cs-CZ" b="1"/>
                <a:t>Toky zboží a služeb</a:t>
              </a:r>
            </a:p>
          </p:txBody>
        </p:sp>
        <p:sp>
          <p:nvSpPr>
            <p:cNvPr id="20485" name="Text Box 6"/>
            <p:cNvSpPr txBox="1">
              <a:spLocks noChangeArrowheads="1"/>
            </p:cNvSpPr>
            <p:nvPr/>
          </p:nvSpPr>
          <p:spPr bwMode="auto">
            <a:xfrm>
              <a:off x="3879" y="1162"/>
              <a:ext cx="1532" cy="263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600"/>
                </a:spcBef>
              </a:pPr>
              <a:r>
                <a:rPr lang="cs-CZ" b="1"/>
                <a:t>Toky zboží a služeb </a:t>
              </a:r>
            </a:p>
          </p:txBody>
        </p:sp>
        <p:sp>
          <p:nvSpPr>
            <p:cNvPr id="20486" name="Text Box 7"/>
            <p:cNvSpPr txBox="1">
              <a:spLocks noChangeArrowheads="1"/>
            </p:cNvSpPr>
            <p:nvPr/>
          </p:nvSpPr>
          <p:spPr bwMode="auto">
            <a:xfrm>
              <a:off x="3787" y="1616"/>
              <a:ext cx="1060" cy="36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dirty="0"/>
                <a:t>  </a:t>
              </a:r>
              <a:r>
                <a:rPr lang="cs-CZ" b="1" dirty="0"/>
                <a:t>Toky výdajů </a:t>
              </a:r>
            </a:p>
            <a:p>
              <a:pPr algn="ctr"/>
              <a:r>
                <a:rPr lang="cs-CZ" b="1" dirty="0"/>
                <a:t>  za zboží</a:t>
              </a:r>
            </a:p>
            <a:p>
              <a:pPr algn="ctr"/>
              <a:r>
                <a:rPr lang="cs-CZ" b="1" dirty="0"/>
                <a:t>  a služby</a:t>
              </a:r>
            </a:p>
            <a:p>
              <a:pPr algn="ctr"/>
              <a:endParaRPr lang="cs-CZ" dirty="0"/>
            </a:p>
            <a:p>
              <a:pPr algn="ctr"/>
              <a:r>
                <a:rPr lang="cs-CZ" sz="1200" dirty="0"/>
                <a:t> </a:t>
              </a:r>
              <a:endParaRPr lang="cs-CZ" dirty="0"/>
            </a:p>
          </p:txBody>
        </p:sp>
        <p:sp>
          <p:nvSpPr>
            <p:cNvPr id="20487" name="Text Box 8"/>
            <p:cNvSpPr txBox="1">
              <a:spLocks noChangeArrowheads="1"/>
            </p:cNvSpPr>
            <p:nvPr/>
          </p:nvSpPr>
          <p:spPr bwMode="auto">
            <a:xfrm>
              <a:off x="3879" y="3884"/>
              <a:ext cx="1632" cy="246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b="1" dirty="0"/>
                <a:t>Toky výrobních   faktorů</a:t>
              </a:r>
            </a:p>
            <a:p>
              <a:endParaRPr lang="cs-CZ" dirty="0"/>
            </a:p>
          </p:txBody>
        </p:sp>
        <p:sp>
          <p:nvSpPr>
            <p:cNvPr id="20488" name="Text Box 9"/>
            <p:cNvSpPr txBox="1">
              <a:spLocks noChangeArrowheads="1"/>
            </p:cNvSpPr>
            <p:nvPr/>
          </p:nvSpPr>
          <p:spPr bwMode="auto">
            <a:xfrm>
              <a:off x="385" y="3872"/>
              <a:ext cx="1498" cy="329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600"/>
                </a:spcBef>
              </a:pPr>
              <a:r>
                <a:rPr lang="cs-CZ" b="1"/>
                <a:t>Toky výrobních faktorů</a:t>
              </a:r>
            </a:p>
          </p:txBody>
        </p:sp>
        <p:sp>
          <p:nvSpPr>
            <p:cNvPr id="20489" name="Text Box 10"/>
            <p:cNvSpPr txBox="1">
              <a:spLocks noChangeArrowheads="1"/>
            </p:cNvSpPr>
            <p:nvPr/>
          </p:nvSpPr>
          <p:spPr bwMode="auto">
            <a:xfrm>
              <a:off x="839" y="3022"/>
              <a:ext cx="1044" cy="576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b="1" dirty="0"/>
                <a:t>Toky výdajů </a:t>
              </a:r>
            </a:p>
            <a:p>
              <a:pPr algn="ctr"/>
              <a:r>
                <a:rPr lang="cs-CZ" b="1" dirty="0"/>
                <a:t>za výrobní </a:t>
              </a:r>
            </a:p>
            <a:p>
              <a:pPr algn="ctr"/>
              <a:r>
                <a:rPr lang="cs-CZ" b="1" dirty="0"/>
                <a:t>faktory</a:t>
              </a:r>
            </a:p>
          </p:txBody>
        </p:sp>
        <p:sp>
          <p:nvSpPr>
            <p:cNvPr id="20490" name="Text Box 11"/>
            <p:cNvSpPr txBox="1">
              <a:spLocks noChangeArrowheads="1"/>
            </p:cNvSpPr>
            <p:nvPr/>
          </p:nvSpPr>
          <p:spPr bwMode="auto">
            <a:xfrm>
              <a:off x="793" y="1616"/>
              <a:ext cx="1075" cy="36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b="1"/>
                <a:t>Toky  příjmů </a:t>
              </a:r>
            </a:p>
            <a:p>
              <a:pPr algn="ctr"/>
              <a:r>
                <a:rPr lang="cs-CZ" b="1"/>
                <a:t>za zboží </a:t>
              </a:r>
            </a:p>
            <a:p>
              <a:pPr algn="ctr"/>
              <a:r>
                <a:rPr lang="cs-CZ" b="1"/>
                <a:t>a služby</a:t>
              </a:r>
            </a:p>
          </p:txBody>
        </p:sp>
        <p:sp>
          <p:nvSpPr>
            <p:cNvPr id="370700" name="Text Box 12"/>
            <p:cNvSpPr txBox="1">
              <a:spLocks noChangeArrowheads="1"/>
            </p:cNvSpPr>
            <p:nvPr/>
          </p:nvSpPr>
          <p:spPr bwMode="auto">
            <a:xfrm>
              <a:off x="1869" y="1228"/>
              <a:ext cx="1978" cy="660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ts val="600"/>
                </a:spcBef>
                <a:defRPr/>
              </a:pPr>
              <a:r>
                <a:rPr lang="cs-CZ" sz="22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Trhy zboží </a:t>
              </a:r>
            </a:p>
            <a:p>
              <a:pPr algn="ctr">
                <a:defRPr/>
              </a:pPr>
              <a:r>
                <a:rPr lang="cs-CZ" sz="22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a </a:t>
              </a:r>
              <a:r>
                <a:rPr lang="cs-CZ" sz="22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služeb </a:t>
              </a:r>
              <a:endParaRPr lang="cs-CZ" sz="2200" b="1" dirty="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  <a:p>
              <a:pPr algn="ctr">
                <a:spcBef>
                  <a:spcPts val="600"/>
                </a:spcBef>
                <a:defRPr/>
              </a:pPr>
              <a:r>
                <a:rPr lang="cs-CZ" b="1" dirty="0" smtClean="0">
                  <a:solidFill>
                    <a:schemeClr val="bg2"/>
                  </a:solidFill>
                </a:rPr>
                <a:t>/konečné </a:t>
              </a:r>
              <a:r>
                <a:rPr lang="cs-CZ" b="1" dirty="0">
                  <a:solidFill>
                    <a:schemeClr val="bg2"/>
                  </a:solidFill>
                </a:rPr>
                <a:t>spotřeby/</a:t>
              </a:r>
            </a:p>
            <a:p>
              <a:pPr>
                <a:defRPr/>
              </a:pPr>
              <a:endParaRPr lang="cs-CZ" b="1" dirty="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  <a:p>
              <a:pPr>
                <a:defRPr/>
              </a:pPr>
              <a:endParaRPr lang="cs-CZ" sz="1200" dirty="0"/>
            </a:p>
            <a:p>
              <a:pPr>
                <a:defRPr/>
              </a:pPr>
              <a:endParaRPr lang="cs-CZ" sz="1400" b="1" dirty="0"/>
            </a:p>
            <a:p>
              <a:pPr>
                <a:defRPr/>
              </a:pPr>
              <a:endParaRPr lang="cs-CZ" dirty="0"/>
            </a:p>
          </p:txBody>
        </p:sp>
        <p:sp>
          <p:nvSpPr>
            <p:cNvPr id="370701" name="Text Box 13"/>
            <p:cNvSpPr txBox="1">
              <a:spLocks noChangeArrowheads="1"/>
            </p:cNvSpPr>
            <p:nvPr/>
          </p:nvSpPr>
          <p:spPr bwMode="auto">
            <a:xfrm>
              <a:off x="1945" y="3503"/>
              <a:ext cx="1934" cy="62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cs-CZ" sz="22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Trhy výrobních faktorů</a:t>
              </a:r>
            </a:p>
            <a:p>
              <a:pPr algn="ctr">
                <a:spcBef>
                  <a:spcPts val="600"/>
                </a:spcBef>
                <a:defRPr/>
              </a:pPr>
              <a:r>
                <a:rPr lang="cs-CZ" b="1" dirty="0">
                  <a:solidFill>
                    <a:schemeClr val="bg2"/>
                  </a:solidFill>
                </a:rPr>
                <a:t>/trhy práce, půdy a fyzického kapitálu/</a:t>
              </a:r>
              <a:endParaRPr lang="cs-CZ" dirty="0">
                <a:solidFill>
                  <a:schemeClr val="bg2"/>
                </a:solidFill>
              </a:endParaRPr>
            </a:p>
          </p:txBody>
        </p:sp>
        <p:sp>
          <p:nvSpPr>
            <p:cNvPr id="20493" name="Text Box 14"/>
            <p:cNvSpPr txBox="1">
              <a:spLocks noChangeArrowheads="1"/>
            </p:cNvSpPr>
            <p:nvPr/>
          </p:nvSpPr>
          <p:spPr bwMode="auto">
            <a:xfrm>
              <a:off x="204" y="2269"/>
              <a:ext cx="1145" cy="662"/>
            </a:xfrm>
            <a:prstGeom prst="rect">
              <a:avLst/>
            </a:prstGeom>
            <a:solidFill>
              <a:srgbClr val="FF99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600"/>
                </a:spcBef>
              </a:pPr>
              <a:r>
                <a:rPr lang="cs-CZ" sz="2200" b="1" dirty="0">
                  <a:solidFill>
                    <a:schemeClr val="bg2"/>
                  </a:solidFill>
                </a:rPr>
                <a:t>Produkční jednotky</a:t>
              </a:r>
            </a:p>
            <a:p>
              <a:pPr algn="ctr">
                <a:spcBef>
                  <a:spcPts val="1200"/>
                </a:spcBef>
              </a:pPr>
              <a:r>
                <a:rPr lang="cs-CZ" sz="1600" b="1" dirty="0">
                  <a:solidFill>
                    <a:schemeClr val="bg2"/>
                  </a:solidFill>
                </a:rPr>
                <a:t>/Firmy/</a:t>
              </a:r>
            </a:p>
          </p:txBody>
        </p:sp>
        <p:sp>
          <p:nvSpPr>
            <p:cNvPr id="20494" name="Text Box 15"/>
            <p:cNvSpPr txBox="1">
              <a:spLocks noChangeArrowheads="1"/>
            </p:cNvSpPr>
            <p:nvPr/>
          </p:nvSpPr>
          <p:spPr bwMode="auto">
            <a:xfrm>
              <a:off x="4367" y="2269"/>
              <a:ext cx="1144" cy="662"/>
            </a:xfrm>
            <a:prstGeom prst="rect">
              <a:avLst/>
            </a:prstGeom>
            <a:solidFill>
              <a:srgbClr val="FF99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600"/>
                </a:spcBef>
              </a:pPr>
              <a:r>
                <a:rPr lang="cs-CZ" sz="2200" b="1" dirty="0">
                  <a:solidFill>
                    <a:schemeClr val="bg2"/>
                  </a:solidFill>
                </a:rPr>
                <a:t>Spotřební jednotky</a:t>
              </a:r>
            </a:p>
            <a:p>
              <a:pPr algn="ctr">
                <a:spcBef>
                  <a:spcPts val="1200"/>
                </a:spcBef>
              </a:pPr>
              <a:r>
                <a:rPr lang="cs-CZ" sz="1600" b="1" dirty="0">
                  <a:solidFill>
                    <a:schemeClr val="bg2"/>
                  </a:solidFill>
                </a:rPr>
                <a:t>/Domácnosti/</a:t>
              </a:r>
            </a:p>
          </p:txBody>
        </p:sp>
        <p:sp>
          <p:nvSpPr>
            <p:cNvPr id="20495" name="Line 16"/>
            <p:cNvSpPr>
              <a:spLocks noChangeShapeType="1"/>
            </p:cNvSpPr>
            <p:nvPr/>
          </p:nvSpPr>
          <p:spPr bwMode="auto">
            <a:xfrm flipH="1">
              <a:off x="1453" y="2504"/>
              <a:ext cx="730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lgDashDot"/>
              <a:round/>
              <a:headEnd/>
              <a:tailEnd type="triangle" w="sm" len="lg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496" name="Line 17"/>
            <p:cNvSpPr>
              <a:spLocks noChangeShapeType="1"/>
            </p:cNvSpPr>
            <p:nvPr/>
          </p:nvSpPr>
          <p:spPr bwMode="auto">
            <a:xfrm>
              <a:off x="1453" y="2636"/>
              <a:ext cx="730" cy="0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prstDash val="lgDashDot"/>
              <a:round/>
              <a:headEnd/>
              <a:tailEnd type="triangle" w="sm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497" name="Line 18"/>
            <p:cNvSpPr>
              <a:spLocks noChangeShapeType="1"/>
            </p:cNvSpPr>
            <p:nvPr/>
          </p:nvSpPr>
          <p:spPr bwMode="auto">
            <a:xfrm flipH="1" flipV="1">
              <a:off x="516" y="1425"/>
              <a:ext cx="1249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498" name="Line 19"/>
            <p:cNvSpPr>
              <a:spLocks noChangeShapeType="1"/>
            </p:cNvSpPr>
            <p:nvPr/>
          </p:nvSpPr>
          <p:spPr bwMode="auto">
            <a:xfrm>
              <a:off x="516" y="1425"/>
              <a:ext cx="0" cy="79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499" name="Line 20"/>
            <p:cNvSpPr>
              <a:spLocks noChangeShapeType="1"/>
            </p:cNvSpPr>
            <p:nvPr/>
          </p:nvSpPr>
          <p:spPr bwMode="auto">
            <a:xfrm flipV="1">
              <a:off x="828" y="1623"/>
              <a:ext cx="0" cy="59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lgDashDot"/>
              <a:round/>
              <a:headEnd type="triangle" w="med" len="med"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500" name="Line 21"/>
            <p:cNvSpPr>
              <a:spLocks noChangeShapeType="1"/>
            </p:cNvSpPr>
            <p:nvPr/>
          </p:nvSpPr>
          <p:spPr bwMode="auto">
            <a:xfrm flipV="1">
              <a:off x="828" y="1623"/>
              <a:ext cx="937" cy="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501" name="Line 22"/>
            <p:cNvSpPr>
              <a:spLocks noChangeShapeType="1"/>
            </p:cNvSpPr>
            <p:nvPr/>
          </p:nvSpPr>
          <p:spPr bwMode="auto">
            <a:xfrm flipV="1">
              <a:off x="5199" y="1425"/>
              <a:ext cx="0" cy="79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502" name="Line 23"/>
            <p:cNvSpPr>
              <a:spLocks noChangeShapeType="1"/>
            </p:cNvSpPr>
            <p:nvPr/>
          </p:nvSpPr>
          <p:spPr bwMode="auto">
            <a:xfrm flipH="1">
              <a:off x="3951" y="1425"/>
              <a:ext cx="1248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503" name="Line 24"/>
            <p:cNvSpPr>
              <a:spLocks noChangeShapeType="1"/>
            </p:cNvSpPr>
            <p:nvPr/>
          </p:nvSpPr>
          <p:spPr bwMode="auto">
            <a:xfrm flipV="1">
              <a:off x="4055" y="1623"/>
              <a:ext cx="832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lgDashDot"/>
              <a:round/>
              <a:headEnd type="triangle" w="med" len="med"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504" name="Line 25"/>
            <p:cNvSpPr>
              <a:spLocks noChangeShapeType="1"/>
            </p:cNvSpPr>
            <p:nvPr/>
          </p:nvSpPr>
          <p:spPr bwMode="auto">
            <a:xfrm>
              <a:off x="4887" y="1623"/>
              <a:ext cx="0" cy="59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505" name="Line 26"/>
            <p:cNvSpPr>
              <a:spLocks noChangeShapeType="1"/>
            </p:cNvSpPr>
            <p:nvPr/>
          </p:nvSpPr>
          <p:spPr bwMode="auto">
            <a:xfrm flipH="1">
              <a:off x="3535" y="2504"/>
              <a:ext cx="728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lgDashDot"/>
              <a:round/>
              <a:headEnd/>
              <a:tailEnd type="triangle" w="sm" len="lg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506" name="Line 27"/>
            <p:cNvSpPr>
              <a:spLocks noChangeShapeType="1"/>
            </p:cNvSpPr>
            <p:nvPr/>
          </p:nvSpPr>
          <p:spPr bwMode="auto">
            <a:xfrm>
              <a:off x="3535" y="2636"/>
              <a:ext cx="728" cy="0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prstDash val="lgDashDot"/>
              <a:round/>
              <a:headEnd/>
              <a:tailEnd type="triangle" w="sm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507" name="Line 28"/>
            <p:cNvSpPr>
              <a:spLocks noChangeShapeType="1"/>
            </p:cNvSpPr>
            <p:nvPr/>
          </p:nvSpPr>
          <p:spPr bwMode="auto">
            <a:xfrm>
              <a:off x="516" y="3862"/>
              <a:ext cx="1308" cy="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508" name="Line 29"/>
            <p:cNvSpPr>
              <a:spLocks noChangeShapeType="1"/>
            </p:cNvSpPr>
            <p:nvPr/>
          </p:nvSpPr>
          <p:spPr bwMode="auto">
            <a:xfrm flipH="1">
              <a:off x="3951" y="3664"/>
              <a:ext cx="1040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509" name="Line 30"/>
            <p:cNvSpPr>
              <a:spLocks noChangeShapeType="1"/>
            </p:cNvSpPr>
            <p:nvPr/>
          </p:nvSpPr>
          <p:spPr bwMode="auto">
            <a:xfrm>
              <a:off x="3951" y="3862"/>
              <a:ext cx="1352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510" name="Text Box 31"/>
            <p:cNvSpPr txBox="1">
              <a:spLocks noChangeArrowheads="1"/>
            </p:cNvSpPr>
            <p:nvPr/>
          </p:nvSpPr>
          <p:spPr bwMode="auto">
            <a:xfrm>
              <a:off x="2064" y="3022"/>
              <a:ext cx="1665" cy="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600"/>
                </a:spcBef>
              </a:pPr>
              <a:r>
                <a:rPr lang="cs-CZ" b="1"/>
                <a:t>Toky různých druhů finančních dokumentů</a:t>
              </a:r>
            </a:p>
          </p:txBody>
        </p:sp>
        <p:sp>
          <p:nvSpPr>
            <p:cNvPr id="20511" name="Line 32"/>
            <p:cNvSpPr>
              <a:spLocks noChangeShapeType="1"/>
            </p:cNvSpPr>
            <p:nvPr/>
          </p:nvSpPr>
          <p:spPr bwMode="auto">
            <a:xfrm flipV="1">
              <a:off x="516" y="2940"/>
              <a:ext cx="0" cy="92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512" name="Line 33"/>
            <p:cNvSpPr>
              <a:spLocks noChangeShapeType="1"/>
            </p:cNvSpPr>
            <p:nvPr/>
          </p:nvSpPr>
          <p:spPr bwMode="auto">
            <a:xfrm flipV="1">
              <a:off x="4991" y="2940"/>
              <a:ext cx="0" cy="7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lgDashDot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513" name="Line 34"/>
            <p:cNvSpPr>
              <a:spLocks noChangeShapeType="1"/>
            </p:cNvSpPr>
            <p:nvPr/>
          </p:nvSpPr>
          <p:spPr bwMode="auto">
            <a:xfrm>
              <a:off x="1565" y="2704"/>
              <a:ext cx="418" cy="39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514" name="Line 35"/>
            <p:cNvSpPr>
              <a:spLocks noChangeShapeType="1"/>
            </p:cNvSpPr>
            <p:nvPr/>
          </p:nvSpPr>
          <p:spPr bwMode="auto">
            <a:xfrm>
              <a:off x="2019" y="3113"/>
              <a:ext cx="165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515" name="Line 36"/>
            <p:cNvSpPr>
              <a:spLocks noChangeShapeType="1"/>
            </p:cNvSpPr>
            <p:nvPr/>
          </p:nvSpPr>
          <p:spPr bwMode="auto">
            <a:xfrm flipH="1">
              <a:off x="3879" y="2704"/>
              <a:ext cx="208" cy="39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516" name="Line 37"/>
            <p:cNvSpPr>
              <a:spLocks noChangeShapeType="1"/>
            </p:cNvSpPr>
            <p:nvPr/>
          </p:nvSpPr>
          <p:spPr bwMode="auto">
            <a:xfrm flipH="1">
              <a:off x="3651" y="3113"/>
              <a:ext cx="209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517" name="Line 38"/>
            <p:cNvSpPr>
              <a:spLocks noChangeShapeType="1"/>
            </p:cNvSpPr>
            <p:nvPr/>
          </p:nvSpPr>
          <p:spPr bwMode="auto">
            <a:xfrm flipV="1">
              <a:off x="1557" y="2109"/>
              <a:ext cx="418" cy="32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518" name="Line 39"/>
            <p:cNvSpPr>
              <a:spLocks noChangeShapeType="1"/>
            </p:cNvSpPr>
            <p:nvPr/>
          </p:nvSpPr>
          <p:spPr bwMode="auto">
            <a:xfrm>
              <a:off x="1975" y="2109"/>
              <a:ext cx="312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519" name="Line 40"/>
            <p:cNvSpPr>
              <a:spLocks noChangeShapeType="1"/>
            </p:cNvSpPr>
            <p:nvPr/>
          </p:nvSpPr>
          <p:spPr bwMode="auto">
            <a:xfrm flipH="1" flipV="1">
              <a:off x="3743" y="2109"/>
              <a:ext cx="312" cy="32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520" name="Line 41"/>
            <p:cNvSpPr>
              <a:spLocks noChangeShapeType="1"/>
            </p:cNvSpPr>
            <p:nvPr/>
          </p:nvSpPr>
          <p:spPr bwMode="auto">
            <a:xfrm flipH="1">
              <a:off x="3119" y="2109"/>
              <a:ext cx="624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521" name="Line 42"/>
            <p:cNvSpPr>
              <a:spLocks noChangeShapeType="1"/>
            </p:cNvSpPr>
            <p:nvPr/>
          </p:nvSpPr>
          <p:spPr bwMode="auto">
            <a:xfrm flipV="1">
              <a:off x="5303" y="2940"/>
              <a:ext cx="0" cy="92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522" name="Text Box 43"/>
            <p:cNvSpPr txBox="1">
              <a:spLocks noChangeArrowheads="1"/>
            </p:cNvSpPr>
            <p:nvPr/>
          </p:nvSpPr>
          <p:spPr bwMode="auto">
            <a:xfrm>
              <a:off x="2109" y="1876"/>
              <a:ext cx="1587" cy="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600"/>
                </a:spcBef>
              </a:pPr>
              <a:r>
                <a:rPr lang="cs-CZ" b="1" dirty="0"/>
                <a:t>Toky úspor (peněz)</a:t>
              </a:r>
            </a:p>
          </p:txBody>
        </p:sp>
        <p:sp>
          <p:nvSpPr>
            <p:cNvPr id="20523" name="Line 44"/>
            <p:cNvSpPr>
              <a:spLocks noChangeShapeType="1"/>
            </p:cNvSpPr>
            <p:nvPr/>
          </p:nvSpPr>
          <p:spPr bwMode="auto">
            <a:xfrm flipH="1">
              <a:off x="828" y="3664"/>
              <a:ext cx="937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lgDashDot"/>
              <a:round/>
              <a:headEnd type="triangle" w="med" len="med"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524" name="Line 45"/>
            <p:cNvSpPr>
              <a:spLocks noChangeShapeType="1"/>
            </p:cNvSpPr>
            <p:nvPr/>
          </p:nvSpPr>
          <p:spPr bwMode="auto">
            <a:xfrm flipV="1">
              <a:off x="828" y="2940"/>
              <a:ext cx="0" cy="7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70734" name="Text Box 46"/>
            <p:cNvSpPr txBox="1">
              <a:spLocks noChangeArrowheads="1"/>
            </p:cNvSpPr>
            <p:nvPr/>
          </p:nvSpPr>
          <p:spPr bwMode="auto">
            <a:xfrm>
              <a:off x="2200" y="2195"/>
              <a:ext cx="1271" cy="827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cs-CZ" sz="22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Finanční</a:t>
              </a:r>
            </a:p>
            <a:p>
              <a:pPr algn="ctr">
                <a:defRPr/>
              </a:pPr>
              <a:r>
                <a:rPr lang="cs-CZ" sz="22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trhy</a:t>
              </a:r>
            </a:p>
            <a:p>
              <a:pPr algn="ctr">
                <a:spcBef>
                  <a:spcPts val="600"/>
                </a:spcBef>
                <a:defRPr/>
              </a:pPr>
              <a:r>
                <a:rPr lang="cs-CZ" b="1" dirty="0">
                  <a:solidFill>
                    <a:schemeClr val="bg2"/>
                  </a:solidFill>
                </a:rPr>
                <a:t>/trhy finančního kapitálu/</a:t>
              </a:r>
              <a:endParaRPr lang="cs-CZ" dirty="0">
                <a:solidFill>
                  <a:schemeClr val="bg2"/>
                </a:solidFill>
              </a:endParaRPr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79512" y="332656"/>
            <a:ext cx="8784976" cy="86409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Členění majetkových investičních, resp. podílových  fondů dle přísnosti regulace</a:t>
            </a:r>
            <a:endParaRPr lang="cs-CZ" sz="4000" b="1" dirty="0">
              <a:solidFill>
                <a:srgbClr val="FFFF00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79512" y="1981200"/>
            <a:ext cx="8784976" cy="4114800"/>
          </a:xfrm>
        </p:spPr>
        <p:txBody>
          <a:bodyPr/>
          <a:lstStyle/>
          <a:p>
            <a:endParaRPr lang="cs-CZ" dirty="0" smtClean="0"/>
          </a:p>
          <a:p>
            <a:pPr>
              <a:spcBef>
                <a:spcPts val="1800"/>
              </a:spcBef>
              <a:buClrTx/>
              <a:buSzPct val="85000"/>
              <a:buFont typeface="Wingdings" panose="05000000000000000000" pitchFamily="2" charset="2"/>
              <a:buChar char="q"/>
            </a:pPr>
            <a:r>
              <a:rPr lang="cs-CZ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FF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anose="020B0606020202030204" pitchFamily="34" charset="0"/>
              </a:rPr>
              <a:t>    „Klasické“ fondy kolektivního investování</a:t>
            </a:r>
          </a:p>
          <a:p>
            <a:pPr>
              <a:spcBef>
                <a:spcPts val="1800"/>
              </a:spcBef>
              <a:buClrTx/>
              <a:buSzPct val="85000"/>
              <a:buFont typeface="Wingdings" panose="05000000000000000000" pitchFamily="2" charset="2"/>
              <a:buChar char="q"/>
            </a:pPr>
            <a:r>
              <a:rPr lang="cs-CZ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FF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anose="020B0606020202030204" pitchFamily="34" charset="0"/>
              </a:rPr>
              <a:t>    „Exchange </a:t>
            </a:r>
            <a:r>
              <a:rPr lang="cs-CZ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FF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anose="020B0606020202030204" pitchFamily="34" charset="0"/>
              </a:rPr>
              <a:t>Traded</a:t>
            </a:r>
            <a:r>
              <a:rPr lang="cs-CZ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FF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cs-CZ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FF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anose="020B0606020202030204" pitchFamily="34" charset="0"/>
              </a:rPr>
              <a:t>Funds</a:t>
            </a:r>
            <a:r>
              <a:rPr lang="cs-CZ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FF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anose="020B0606020202030204" pitchFamily="34" charset="0"/>
              </a:rPr>
              <a:t>“</a:t>
            </a:r>
          </a:p>
          <a:p>
            <a:pPr>
              <a:spcBef>
                <a:spcPts val="1800"/>
              </a:spcBef>
              <a:buClrTx/>
              <a:buSzPct val="85000"/>
              <a:buFont typeface="Wingdings" panose="05000000000000000000" pitchFamily="2" charset="2"/>
              <a:buChar char="q"/>
            </a:pPr>
            <a:r>
              <a:rPr lang="cs-CZ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FF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anose="020B0606020202030204" pitchFamily="34" charset="0"/>
              </a:rPr>
              <a:t>    „</a:t>
            </a:r>
            <a:r>
              <a:rPr lang="cs-CZ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FF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anose="020B0606020202030204" pitchFamily="34" charset="0"/>
              </a:rPr>
              <a:t>Hedge</a:t>
            </a:r>
            <a:r>
              <a:rPr lang="cs-CZ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FF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cs-CZ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FF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anose="020B0606020202030204" pitchFamily="34" charset="0"/>
              </a:rPr>
              <a:t>Funds</a:t>
            </a:r>
            <a:r>
              <a:rPr lang="cs-CZ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FF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anose="020B0606020202030204" pitchFamily="34" charset="0"/>
              </a:rPr>
              <a:t>“ resp. </a:t>
            </a:r>
            <a:r>
              <a:rPr lang="cs-CZ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FF33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anose="020B0606020202030204" pitchFamily="34" charset="0"/>
              </a:rPr>
              <a:t>fondy kvalifikovaných 	investorů</a:t>
            </a:r>
            <a:endParaRPr lang="cs-CZ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66FF33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629088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76250"/>
            <a:ext cx="7772400" cy="12763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itchFamily="34" charset="0"/>
              </a:rPr>
              <a:t>Základní rozdělení strukturovaných produktů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2349500"/>
            <a:ext cx="8208912" cy="37465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cs-CZ" sz="1000" b="1" dirty="0" smtClean="0">
              <a:solidFill>
                <a:srgbClr val="FFCC00"/>
              </a:solidFill>
            </a:endParaRPr>
          </a:p>
          <a:p>
            <a:pPr eaLnBrk="1" hangingPunct="1">
              <a:buClr>
                <a:srgbClr val="EFB011"/>
              </a:buClr>
              <a:buSzPct val="85000"/>
              <a:buFont typeface="Wingdings" pitchFamily="2" charset="2"/>
              <a:buChar char="n"/>
              <a:defRPr/>
            </a:pPr>
            <a:r>
              <a:rPr lang="cs-CZ" sz="36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cs-CZ" sz="40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Strukturované vklady</a:t>
            </a:r>
          </a:p>
          <a:p>
            <a:pPr eaLnBrk="1" hangingPunct="1">
              <a:spcBef>
                <a:spcPct val="50000"/>
              </a:spcBef>
              <a:buClr>
                <a:srgbClr val="EFB011"/>
              </a:buClr>
              <a:buSzPct val="85000"/>
              <a:buFont typeface="Wingdings" pitchFamily="2" charset="2"/>
              <a:buChar char="n"/>
              <a:defRPr/>
            </a:pPr>
            <a:r>
              <a:rPr lang="cs-CZ" sz="40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Strukturované dluhové cenné papíry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EFB011"/>
              </a:buClr>
              <a:buSzPct val="85000"/>
              <a:buFont typeface="Wingdings" pitchFamily="2" charset="2"/>
              <a:buChar char="n"/>
              <a:defRPr/>
            </a:pPr>
            <a:r>
              <a:rPr lang="cs-CZ" sz="40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Cenné papíry strukturovaných fondů  </a:t>
            </a:r>
          </a:p>
          <a:p>
            <a:pPr eaLnBrk="1" hangingPunct="1">
              <a:spcBef>
                <a:spcPct val="50000"/>
              </a:spcBef>
              <a:buClr>
                <a:srgbClr val="EFB011"/>
              </a:buClr>
              <a:buSzPct val="85000"/>
              <a:buFont typeface="Wingdings" pitchFamily="2" charset="2"/>
              <a:buChar char="n"/>
              <a:defRPr/>
            </a:pPr>
            <a:r>
              <a:rPr lang="cs-CZ" sz="40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Strukturované pákové deriváty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s-CZ" b="1" dirty="0" smtClean="0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endParaRPr lang="cs-CZ" dirty="0" smtClean="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8274" name="Group 3"/>
          <p:cNvGrpSpPr>
            <a:grpSpLocks/>
          </p:cNvGrpSpPr>
          <p:nvPr/>
        </p:nvGrpSpPr>
        <p:grpSpPr bwMode="auto">
          <a:xfrm>
            <a:off x="611187" y="328612"/>
            <a:ext cx="7848600" cy="5908676"/>
            <a:chOff x="385" y="207"/>
            <a:chExt cx="4944" cy="3722"/>
          </a:xfrm>
        </p:grpSpPr>
        <p:sp>
          <p:nvSpPr>
            <p:cNvPr id="352260" name="Rectangle 4"/>
            <p:cNvSpPr>
              <a:spLocks noChangeArrowheads="1"/>
            </p:cNvSpPr>
            <p:nvPr/>
          </p:nvSpPr>
          <p:spPr bwMode="auto">
            <a:xfrm>
              <a:off x="567" y="207"/>
              <a:ext cx="4581" cy="907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90000"/>
                </a:lnSpc>
                <a:defRPr/>
              </a:pPr>
              <a:r>
                <a:rPr lang="cs-CZ" sz="40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Základní druhy podkladových aktiv</a:t>
              </a:r>
              <a:endParaRPr lang="cs-C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endParaRPr>
            </a:p>
            <a:p>
              <a:pPr algn="ctr">
                <a:lnSpc>
                  <a:spcPct val="90000"/>
                </a:lnSpc>
                <a:defRPr/>
              </a:pPr>
              <a:r>
                <a:rPr lang="cs-CZ" sz="4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strukturovaných </a:t>
              </a:r>
              <a:r>
                <a:rPr lang="cs-CZ" sz="40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produktů</a:t>
              </a:r>
              <a:endParaRPr lang="cs-C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endParaRPr>
            </a:p>
          </p:txBody>
        </p:sp>
        <p:sp>
          <p:nvSpPr>
            <p:cNvPr id="352261" name="Rectangle 5"/>
            <p:cNvSpPr>
              <a:spLocks noChangeArrowheads="1"/>
            </p:cNvSpPr>
            <p:nvPr/>
          </p:nvSpPr>
          <p:spPr bwMode="auto">
            <a:xfrm>
              <a:off x="385" y="1944"/>
              <a:ext cx="1578" cy="1985"/>
            </a:xfrm>
            <a:prstGeom prst="rect">
              <a:avLst/>
            </a:prstGeom>
            <a:solidFill>
              <a:srgbClr val="FFFFCC">
                <a:alpha val="50195"/>
              </a:srgbClr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1200"/>
                </a:spcBef>
                <a:defRPr/>
              </a:pPr>
              <a:endParaRPr lang="cs-CZ" sz="1400" b="1" dirty="0"/>
            </a:p>
            <a:p>
              <a:pPr algn="ctr">
                <a:spcBef>
                  <a:spcPct val="30000"/>
                </a:spcBef>
                <a:defRPr/>
              </a:pPr>
              <a:r>
                <a:rPr lang="cs-CZ" b="1" dirty="0">
                  <a:solidFill>
                    <a:srgbClr val="FC1C04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Jednotlivá aktiva</a:t>
              </a:r>
            </a:p>
          </p:txBody>
        </p:sp>
        <p:sp>
          <p:nvSpPr>
            <p:cNvPr id="352262" name="Rectangle 6"/>
            <p:cNvSpPr>
              <a:spLocks noChangeArrowheads="1"/>
            </p:cNvSpPr>
            <p:nvPr/>
          </p:nvSpPr>
          <p:spPr bwMode="auto">
            <a:xfrm>
              <a:off x="2094" y="1937"/>
              <a:ext cx="1507" cy="1992"/>
            </a:xfrm>
            <a:prstGeom prst="rect">
              <a:avLst/>
            </a:prstGeom>
            <a:solidFill>
              <a:srgbClr val="FFFFCC">
                <a:alpha val="50195"/>
              </a:srgbClr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1200"/>
                </a:spcBef>
                <a:defRPr/>
              </a:pPr>
              <a:endParaRPr lang="cs-CZ" sz="1600" b="1" dirty="0"/>
            </a:p>
            <a:p>
              <a:pPr algn="ctr">
                <a:spcBef>
                  <a:spcPct val="30000"/>
                </a:spcBef>
                <a:defRPr/>
              </a:pPr>
              <a:r>
                <a:rPr lang="cs-CZ" b="1" dirty="0">
                  <a:solidFill>
                    <a:srgbClr val="FC1C04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Burzovní indexy</a:t>
              </a:r>
              <a:endParaRPr lang="cs-CZ" dirty="0">
                <a:solidFill>
                  <a:srgbClr val="FC1C0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endParaRPr>
            </a:p>
          </p:txBody>
        </p:sp>
        <p:sp>
          <p:nvSpPr>
            <p:cNvPr id="352263" name="Rectangle 7"/>
            <p:cNvSpPr>
              <a:spLocks noChangeArrowheads="1"/>
            </p:cNvSpPr>
            <p:nvPr/>
          </p:nvSpPr>
          <p:spPr bwMode="auto">
            <a:xfrm>
              <a:off x="3732" y="1937"/>
              <a:ext cx="1597" cy="1992"/>
            </a:xfrm>
            <a:prstGeom prst="rect">
              <a:avLst/>
            </a:prstGeom>
            <a:solidFill>
              <a:srgbClr val="FFFFCC">
                <a:alpha val="50195"/>
              </a:srgbClr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150000"/>
                </a:spcBef>
                <a:defRPr/>
              </a:pPr>
              <a:endParaRPr lang="cs-CZ" sz="800" b="1" dirty="0"/>
            </a:p>
            <a:p>
              <a:pPr algn="ctr">
                <a:spcBef>
                  <a:spcPct val="20000"/>
                </a:spcBef>
                <a:defRPr/>
              </a:pPr>
              <a:r>
                <a:rPr lang="cs-CZ" b="1" dirty="0">
                  <a:solidFill>
                    <a:srgbClr val="FC1C04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Individuálně vytvářené </a:t>
              </a:r>
            </a:p>
            <a:p>
              <a:pPr algn="ctr">
                <a:defRPr/>
              </a:pPr>
              <a:r>
                <a:rPr lang="cs-CZ" b="1" dirty="0">
                  <a:solidFill>
                    <a:srgbClr val="FC1C04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koše aktiv</a:t>
              </a:r>
              <a:endParaRPr lang="cs-CZ" b="1" dirty="0">
                <a:solidFill>
                  <a:srgbClr val="FC1C04"/>
                </a:solidFill>
              </a:endParaRPr>
            </a:p>
            <a:p>
              <a:pPr algn="ctr">
                <a:spcBef>
                  <a:spcPts val="600"/>
                </a:spcBef>
                <a:defRPr/>
              </a:pPr>
              <a:endParaRPr lang="cs-CZ" i="1" dirty="0">
                <a:solidFill>
                  <a:srgbClr val="FC1C04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  <a:p>
              <a:pPr>
                <a:defRPr/>
              </a:pPr>
              <a:endParaRPr lang="cs-CZ" sz="1800" dirty="0">
                <a:latin typeface="Arial" charset="0"/>
              </a:endParaRPr>
            </a:p>
          </p:txBody>
        </p:sp>
        <p:sp>
          <p:nvSpPr>
            <p:cNvPr id="438279" name="Line 8"/>
            <p:cNvSpPr>
              <a:spLocks noChangeShapeType="1"/>
            </p:cNvSpPr>
            <p:nvPr/>
          </p:nvSpPr>
          <p:spPr bwMode="auto">
            <a:xfrm flipH="1">
              <a:off x="1373" y="1146"/>
              <a:ext cx="1441" cy="56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>
                <a:ln w="19050">
                  <a:solidFill>
                    <a:srgbClr val="002060"/>
                  </a:solidFill>
                </a:ln>
              </a:endParaRPr>
            </a:p>
          </p:txBody>
        </p:sp>
        <p:sp>
          <p:nvSpPr>
            <p:cNvPr id="438280" name="Line 9"/>
            <p:cNvSpPr>
              <a:spLocks noChangeShapeType="1"/>
            </p:cNvSpPr>
            <p:nvPr/>
          </p:nvSpPr>
          <p:spPr bwMode="auto">
            <a:xfrm>
              <a:off x="2814" y="1146"/>
              <a:ext cx="1442" cy="56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8281" name="Line 10"/>
            <p:cNvSpPr>
              <a:spLocks noChangeShapeType="1"/>
            </p:cNvSpPr>
            <p:nvPr/>
          </p:nvSpPr>
          <p:spPr bwMode="auto">
            <a:xfrm flipH="1">
              <a:off x="2814" y="1146"/>
              <a:ext cx="0" cy="59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8282" name="Text Box 11"/>
            <p:cNvSpPr txBox="1">
              <a:spLocks noChangeArrowheads="1"/>
            </p:cNvSpPr>
            <p:nvPr/>
          </p:nvSpPr>
          <p:spPr bwMode="auto">
            <a:xfrm>
              <a:off x="2094" y="2560"/>
              <a:ext cx="1507" cy="1369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cs-CZ" sz="1500" b="1" dirty="0">
                  <a:solidFill>
                    <a:schemeClr val="bg2"/>
                  </a:solidFill>
                  <a:sym typeface="Symbol" pitchFamily="18" charset="2"/>
                </a:rPr>
                <a:t></a:t>
              </a:r>
              <a:r>
                <a:rPr lang="cs-CZ" sz="1500" b="1" dirty="0"/>
                <a:t>  </a:t>
              </a:r>
              <a:r>
                <a:rPr lang="cs-CZ" sz="1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Akciové </a:t>
              </a:r>
            </a:p>
            <a:p>
              <a:r>
                <a:rPr lang="cs-CZ" sz="1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</a:t>
              </a:r>
              <a:r>
                <a:rPr lang="cs-CZ" sz="1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  </a:t>
              </a:r>
              <a:r>
                <a:rPr lang="cs-CZ" sz="18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Dluhopisové</a:t>
              </a:r>
              <a:endParaRPr lang="cs-CZ" sz="18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  <a:p>
              <a:r>
                <a:rPr lang="cs-CZ" sz="1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</a:t>
              </a:r>
              <a:r>
                <a:rPr lang="cs-CZ" sz="1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 </a:t>
              </a:r>
              <a:r>
                <a:rPr lang="cs-CZ" sz="1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 </a:t>
              </a:r>
              <a:r>
                <a:rPr lang="cs-CZ" sz="18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Komoditní</a:t>
              </a:r>
              <a:endParaRPr lang="cs-CZ" sz="18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  <a:p>
              <a:r>
                <a:rPr lang="cs-CZ" sz="1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</a:t>
              </a:r>
              <a:r>
                <a:rPr lang="cs-CZ" sz="1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 </a:t>
              </a:r>
              <a:r>
                <a:rPr lang="cs-CZ" sz="1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 </a:t>
              </a:r>
              <a:r>
                <a:rPr lang="cs-CZ" sz="1800" b="1" i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aj. …</a:t>
              </a:r>
              <a:endParaRPr lang="cs-CZ" sz="18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  <a:p>
              <a:endParaRPr lang="cs-CZ" sz="1600" b="1" dirty="0">
                <a:solidFill>
                  <a:schemeClr val="bg2"/>
                </a:solidFill>
              </a:endParaRPr>
            </a:p>
            <a:p>
              <a:endParaRPr lang="cs-CZ" sz="1600" dirty="0">
                <a:latin typeface="Arial" charset="0"/>
              </a:endParaRPr>
            </a:p>
          </p:txBody>
        </p:sp>
        <p:sp>
          <p:nvSpPr>
            <p:cNvPr id="438283" name="Text Box 12"/>
            <p:cNvSpPr txBox="1">
              <a:spLocks noChangeArrowheads="1"/>
            </p:cNvSpPr>
            <p:nvPr/>
          </p:nvSpPr>
          <p:spPr bwMode="auto">
            <a:xfrm>
              <a:off x="3732" y="2560"/>
              <a:ext cx="1597" cy="1369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cs-CZ" sz="1500" b="1" dirty="0">
                  <a:solidFill>
                    <a:schemeClr val="bg2"/>
                  </a:solidFill>
                  <a:sym typeface="Symbol" pitchFamily="18" charset="2"/>
                </a:rPr>
                <a:t></a:t>
              </a:r>
              <a:r>
                <a:rPr lang="cs-CZ" sz="1500" b="1" dirty="0"/>
                <a:t>  </a:t>
              </a:r>
              <a:r>
                <a:rPr lang="cs-CZ" sz="1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  </a:t>
              </a:r>
              <a:r>
                <a:rPr lang="cs-CZ" sz="18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Akciové </a:t>
              </a:r>
              <a:endParaRPr lang="cs-CZ" sz="18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  <a:p>
              <a:r>
                <a:rPr lang="cs-CZ" sz="1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</a:t>
              </a:r>
              <a:r>
                <a:rPr lang="cs-CZ" sz="1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 </a:t>
              </a:r>
              <a:r>
                <a:rPr lang="cs-CZ" sz="1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  </a:t>
              </a:r>
              <a:r>
                <a:rPr lang="cs-CZ" sz="18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Dluhopisové </a:t>
              </a:r>
              <a:endParaRPr lang="cs-CZ" sz="18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  <a:p>
              <a:pPr marL="285750" indent="-285750">
                <a:buFont typeface="Symbol"/>
                <a:buChar char="·"/>
              </a:pPr>
              <a:r>
                <a:rPr lang="cs-CZ" sz="18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Komoditní </a:t>
              </a:r>
            </a:p>
            <a:p>
              <a:pPr marL="285750" indent="-285750">
                <a:buFont typeface="Symbol"/>
                <a:buChar char="·"/>
              </a:pPr>
              <a:r>
                <a:rPr lang="cs-CZ" sz="18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Měnové</a:t>
              </a:r>
            </a:p>
            <a:p>
              <a:pPr marL="285750" indent="-285750">
                <a:buFont typeface="Symbol"/>
                <a:buChar char="·"/>
              </a:pPr>
              <a:r>
                <a:rPr lang="cs-CZ" sz="18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Nemovitostní</a:t>
              </a:r>
              <a:endParaRPr lang="cs-CZ" sz="18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  <a:p>
              <a:r>
                <a:rPr lang="cs-CZ" sz="1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</a:t>
              </a:r>
              <a:r>
                <a:rPr lang="cs-CZ" sz="1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 </a:t>
              </a:r>
              <a:r>
                <a:rPr lang="cs-CZ" sz="1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 </a:t>
              </a:r>
              <a:r>
                <a:rPr lang="cs-CZ" sz="18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  Indexové</a:t>
              </a:r>
              <a:endParaRPr lang="cs-CZ" sz="18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  <a:p>
              <a:r>
                <a:rPr lang="cs-CZ" sz="1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</a:t>
              </a:r>
              <a:r>
                <a:rPr lang="cs-CZ" sz="1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 </a:t>
              </a:r>
              <a:r>
                <a:rPr lang="cs-CZ" sz="1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 </a:t>
              </a:r>
              <a:r>
                <a:rPr lang="cs-CZ" sz="18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  </a:t>
              </a:r>
              <a:r>
                <a:rPr lang="cs-CZ" sz="1800" b="1" i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aj</a:t>
              </a:r>
              <a:r>
                <a:rPr lang="cs-CZ" sz="1800" b="1" i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. …</a:t>
              </a:r>
              <a:r>
                <a:rPr lang="cs-CZ" sz="1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 </a:t>
              </a:r>
            </a:p>
            <a:p>
              <a:endParaRPr lang="cs-CZ" sz="1600" i="1" dirty="0">
                <a:solidFill>
                  <a:schemeClr val="bg2"/>
                </a:solidFill>
              </a:endParaRPr>
            </a:p>
            <a:p>
              <a:endParaRPr lang="cs-CZ" sz="1400" dirty="0">
                <a:latin typeface="Arial" charset="0"/>
              </a:endParaRPr>
            </a:p>
          </p:txBody>
        </p:sp>
        <p:sp>
          <p:nvSpPr>
            <p:cNvPr id="438284" name="Text Box 13"/>
            <p:cNvSpPr txBox="1">
              <a:spLocks noChangeArrowheads="1"/>
            </p:cNvSpPr>
            <p:nvPr/>
          </p:nvSpPr>
          <p:spPr bwMode="auto">
            <a:xfrm>
              <a:off x="385" y="2560"/>
              <a:ext cx="1578" cy="1369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spcBef>
                  <a:spcPct val="30000"/>
                </a:spcBef>
              </a:pPr>
              <a:r>
                <a:rPr lang="cs-CZ" sz="16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</a:t>
              </a:r>
              <a:r>
                <a:rPr lang="cs-CZ" sz="16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  </a:t>
              </a:r>
              <a:r>
                <a:rPr lang="cs-CZ" sz="16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  </a:t>
              </a:r>
              <a:r>
                <a:rPr lang="cs-CZ" sz="18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Akcie</a:t>
              </a:r>
              <a:endParaRPr lang="cs-CZ" sz="18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  <a:p>
              <a:pPr marL="285750" indent="-285750">
                <a:buFont typeface="Symbol"/>
                <a:buChar char="·"/>
              </a:pPr>
              <a:r>
                <a:rPr lang="cs-CZ" sz="18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Dluhopisy</a:t>
              </a:r>
            </a:p>
            <a:p>
              <a:pPr marL="285750" indent="-285750">
                <a:buFont typeface="Symbol"/>
                <a:buChar char="·"/>
              </a:pPr>
              <a:r>
                <a:rPr lang="cs-CZ" sz="18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Úvěry </a:t>
              </a:r>
              <a:endParaRPr lang="cs-CZ" sz="18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  <a:p>
              <a:pPr>
                <a:buFont typeface="Wingdings" pitchFamily="2" charset="2"/>
                <a:buNone/>
              </a:pPr>
              <a:r>
                <a:rPr lang="cs-CZ" sz="1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</a:t>
              </a:r>
              <a:r>
                <a:rPr lang="cs-CZ" sz="1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 </a:t>
              </a:r>
              <a:r>
                <a:rPr lang="cs-CZ" sz="1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 </a:t>
              </a:r>
              <a:r>
                <a:rPr lang="cs-CZ" sz="18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  Měny</a:t>
              </a:r>
              <a:endParaRPr lang="cs-CZ" sz="18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  <a:p>
              <a:r>
                <a:rPr lang="cs-CZ" sz="1800" b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 </a:t>
              </a:r>
              <a:r>
                <a:rPr lang="cs-CZ" sz="18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   </a:t>
              </a:r>
              <a:r>
                <a:rPr lang="cs-CZ" sz="18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Komodity</a:t>
              </a:r>
            </a:p>
            <a:p>
              <a:pPr marL="285750" indent="-285750">
                <a:buFont typeface="Symbol"/>
                <a:buChar char="·"/>
              </a:pPr>
              <a:r>
                <a:rPr lang="cs-CZ" sz="18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Nemovitosti</a:t>
              </a:r>
              <a:endParaRPr lang="cs-CZ" sz="18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  <a:p>
              <a:pPr>
                <a:buFont typeface="Symbol" pitchFamily="18" charset="2"/>
                <a:buNone/>
              </a:pPr>
              <a:r>
                <a:rPr lang="cs-CZ" sz="1800" b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  <a:sym typeface="Symbol" pitchFamily="18" charset="2"/>
                </a:rPr>
                <a:t></a:t>
              </a:r>
              <a:r>
                <a:rPr lang="cs-CZ" sz="1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   </a:t>
              </a:r>
              <a:r>
                <a:rPr lang="cs-CZ" sz="1800" b="1" i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aj</a:t>
              </a:r>
              <a:r>
                <a:rPr lang="cs-CZ" sz="1800" b="1" i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. </a:t>
              </a:r>
              <a:r>
                <a:rPr lang="cs-CZ" sz="1800" b="1" i="1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…</a:t>
              </a:r>
            </a:p>
            <a:p>
              <a:pPr>
                <a:buFont typeface="Symbol" pitchFamily="18" charset="2"/>
                <a:buNone/>
              </a:pPr>
              <a:endParaRPr lang="cs-CZ" sz="1600" b="1" i="1" dirty="0">
                <a:solidFill>
                  <a:schemeClr val="bg2"/>
                </a:solidFill>
              </a:endParaRPr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7504" y="188640"/>
            <a:ext cx="8928992" cy="136815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Příklad emisních podmínek </a:t>
            </a:r>
            <a:r>
              <a:rPr lang="cs-C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strukturovaného dluhopisu </a:t>
            </a:r>
            <a:r>
              <a:rPr lang="cs-CZ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 </a:t>
            </a:r>
            <a:r>
              <a:rPr lang="cs-C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garancí emitenta na vyplacení </a:t>
            </a:r>
            <a:r>
              <a:rPr lang="cs-CZ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zaručeného </a:t>
            </a:r>
            <a:r>
              <a:rPr lang="cs-C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výnosu</a:t>
            </a:r>
            <a:endParaRPr lang="cs-CZ" sz="4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403457" name="Picture 1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335" r="1066"/>
          <a:stretch/>
        </p:blipFill>
        <p:spPr bwMode="auto">
          <a:xfrm>
            <a:off x="179512" y="1700808"/>
            <a:ext cx="8856984" cy="5040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373047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63596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4000" b="1" dirty="0" smtClean="0">
                <a:solidFill>
                  <a:srgbClr val="FFFF00"/>
                </a:solidFill>
                <a:effectLst/>
                <a:latin typeface="Arial Narrow" panose="020B0606020202030204" pitchFamily="34" charset="0"/>
              </a:rPr>
              <a:t>Příklad emisních podmínek </a:t>
            </a:r>
            <a:r>
              <a:rPr lang="cs-CZ" sz="4000" b="1" dirty="0">
                <a:solidFill>
                  <a:srgbClr val="FFFF00"/>
                </a:solidFill>
                <a:effectLst/>
                <a:latin typeface="Arial Narrow" panose="020B0606020202030204" pitchFamily="34" charset="0"/>
              </a:rPr>
              <a:t>strukturovaného dluhopisu </a:t>
            </a:r>
            <a:r>
              <a:rPr lang="cs-CZ" sz="4000" b="1" dirty="0" smtClean="0">
                <a:solidFill>
                  <a:srgbClr val="FFFF00"/>
                </a:solidFill>
                <a:effectLst/>
                <a:latin typeface="Arial Narrow" panose="020B0606020202030204" pitchFamily="34" charset="0"/>
              </a:rPr>
              <a:t>s </a:t>
            </a:r>
            <a:r>
              <a:rPr lang="cs-CZ" sz="4000" b="1" dirty="0">
                <a:solidFill>
                  <a:srgbClr val="FFFF00"/>
                </a:solidFill>
                <a:effectLst/>
                <a:latin typeface="Arial Narrow" panose="020B0606020202030204" pitchFamily="34" charset="0"/>
              </a:rPr>
              <a:t>garancí emitenta </a:t>
            </a:r>
            <a:r>
              <a:rPr lang="cs-CZ" sz="4000" b="1" dirty="0" smtClean="0">
                <a:solidFill>
                  <a:srgbClr val="FFFF00"/>
                </a:solidFill>
                <a:effectLst/>
                <a:latin typeface="Arial Narrow" panose="020B0606020202030204" pitchFamily="34" charset="0"/>
              </a:rPr>
              <a:t>na </a:t>
            </a:r>
            <a:r>
              <a:rPr lang="cs-CZ" sz="4000" b="1" dirty="0">
                <a:solidFill>
                  <a:srgbClr val="FFFF00"/>
                </a:solidFill>
                <a:effectLst/>
                <a:latin typeface="Arial Narrow" panose="020B0606020202030204" pitchFamily="34" charset="0"/>
              </a:rPr>
              <a:t>navrácení </a:t>
            </a:r>
            <a:r>
              <a:rPr lang="cs-CZ" sz="4000" b="1" dirty="0" smtClean="0">
                <a:solidFill>
                  <a:srgbClr val="FFFF00"/>
                </a:solidFill>
                <a:effectLst/>
                <a:latin typeface="Arial Narrow" panose="020B0606020202030204" pitchFamily="34" charset="0"/>
              </a:rPr>
              <a:t>původně investované </a:t>
            </a:r>
            <a:r>
              <a:rPr lang="cs-CZ" sz="4000" b="1" dirty="0">
                <a:solidFill>
                  <a:srgbClr val="FFFF00"/>
                </a:solidFill>
                <a:effectLst/>
                <a:latin typeface="Arial Narrow" panose="020B0606020202030204" pitchFamily="34" charset="0"/>
              </a:rPr>
              <a:t>částky</a:t>
            </a:r>
            <a:endParaRPr lang="cs-CZ" sz="4000" dirty="0">
              <a:solidFill>
                <a:srgbClr val="FFFF00"/>
              </a:solidFill>
              <a:latin typeface="Arial Narrow" panose="020B0606020202030204" pitchFamily="34" charset="0"/>
            </a:endParaRPr>
          </a:p>
        </p:txBody>
      </p:sp>
      <p:pic>
        <p:nvPicPr>
          <p:cNvPr id="404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44824"/>
            <a:ext cx="8928992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9089159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44016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4000" b="1" dirty="0" smtClean="0">
                <a:solidFill>
                  <a:srgbClr val="FFFF00"/>
                </a:solidFill>
                <a:effectLst/>
                <a:latin typeface="Arial Narrow" panose="020B0606020202030204" pitchFamily="34" charset="0"/>
              </a:rPr>
              <a:t>Příklad emisních podmínek </a:t>
            </a:r>
            <a:r>
              <a:rPr lang="cs-CZ" sz="4000" b="1" dirty="0">
                <a:solidFill>
                  <a:srgbClr val="FFFF00"/>
                </a:solidFill>
                <a:effectLst/>
                <a:latin typeface="Arial Narrow" panose="020B0606020202030204" pitchFamily="34" charset="0"/>
              </a:rPr>
              <a:t>strukturovaného dluhopisu s částečnou garancí emitenta </a:t>
            </a:r>
            <a:r>
              <a:rPr lang="cs-CZ" sz="4000" b="1" dirty="0" smtClean="0">
                <a:solidFill>
                  <a:srgbClr val="FFFF00"/>
                </a:solidFill>
                <a:effectLst/>
                <a:latin typeface="Arial Narrow" panose="020B0606020202030204" pitchFamily="34" charset="0"/>
              </a:rPr>
              <a:t>    na </a:t>
            </a:r>
            <a:r>
              <a:rPr lang="cs-CZ" sz="4000" b="1" dirty="0">
                <a:solidFill>
                  <a:srgbClr val="FFFF00"/>
                </a:solidFill>
                <a:effectLst/>
                <a:latin typeface="Arial Narrow" panose="020B0606020202030204" pitchFamily="34" charset="0"/>
              </a:rPr>
              <a:t>navrácení původně investované částky</a:t>
            </a:r>
            <a:endParaRPr lang="cs-CZ" sz="4000" dirty="0">
              <a:solidFill>
                <a:srgbClr val="FFFF00"/>
              </a:solidFill>
              <a:latin typeface="Arial Narrow" panose="020B0606020202030204" pitchFamily="34" charset="0"/>
            </a:endParaRPr>
          </a:p>
        </p:txBody>
      </p:sp>
      <p:pic>
        <p:nvPicPr>
          <p:cNvPr id="4055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44824"/>
            <a:ext cx="8928992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3698317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9298" name="Group 3"/>
          <p:cNvGrpSpPr>
            <a:grpSpLocks/>
          </p:cNvGrpSpPr>
          <p:nvPr/>
        </p:nvGrpSpPr>
        <p:grpSpPr bwMode="auto">
          <a:xfrm>
            <a:off x="179388" y="480917"/>
            <a:ext cx="8818563" cy="5359282"/>
            <a:chOff x="113" y="193"/>
            <a:chExt cx="5555" cy="3246"/>
          </a:xfrm>
        </p:grpSpPr>
        <p:sp>
          <p:nvSpPr>
            <p:cNvPr id="439299" name="Rectangle 4"/>
            <p:cNvSpPr>
              <a:spLocks noChangeArrowheads="1"/>
            </p:cNvSpPr>
            <p:nvPr/>
          </p:nvSpPr>
          <p:spPr bwMode="auto">
            <a:xfrm>
              <a:off x="1927" y="2523"/>
              <a:ext cx="1860" cy="916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50000"/>
                </a:lnSpc>
              </a:pPr>
              <a:r>
                <a:rPr lang="cs-CZ" b="1" dirty="0">
                  <a:solidFill>
                    <a:schemeClr val="bg2"/>
                  </a:solidFill>
                  <a:latin typeface="Arial Narrow" pitchFamily="34" charset="0"/>
                </a:rPr>
                <a:t>Dva druhy </a:t>
              </a:r>
              <a:r>
                <a:rPr lang="cs-CZ" b="1" dirty="0" smtClean="0">
                  <a:solidFill>
                    <a:schemeClr val="bg2"/>
                  </a:solidFill>
                  <a:latin typeface="Arial Narrow" pitchFamily="34" charset="0"/>
                </a:rPr>
                <a:t>akcií</a:t>
              </a:r>
              <a:endParaRPr lang="cs-CZ" b="1" dirty="0">
                <a:solidFill>
                  <a:schemeClr val="bg2"/>
                </a:solidFill>
                <a:latin typeface="Arial Narrow" pitchFamily="34" charset="0"/>
              </a:endParaRPr>
            </a:p>
            <a:p>
              <a:pPr algn="ctr">
                <a:spcBef>
                  <a:spcPts val="1800"/>
                </a:spcBef>
              </a:pPr>
              <a:r>
                <a:rPr lang="cs-CZ" sz="1600" b="1" i="1" cap="all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Double </a:t>
              </a:r>
              <a:r>
                <a:rPr lang="cs-CZ" sz="1600" b="1" i="1" cap="all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reverse </a:t>
              </a:r>
              <a:r>
                <a:rPr lang="cs-CZ" sz="1600" b="1" i="1" cap="all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              </a:t>
              </a:r>
              <a:r>
                <a:rPr lang="cs-CZ" sz="1600" b="1" i="1" cap="all" dirty="0" err="1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convertible</a:t>
              </a:r>
              <a:r>
                <a:rPr lang="cs-CZ" sz="1600" b="1" i="1" cap="all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cs-CZ" sz="1600" b="1" i="1" cap="all" dirty="0" err="1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bonds</a:t>
              </a:r>
              <a:endParaRPr lang="cs-CZ" sz="1600" cap="all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439300" name="Rectangle 5"/>
            <p:cNvSpPr>
              <a:spLocks noChangeArrowheads="1"/>
            </p:cNvSpPr>
            <p:nvPr/>
          </p:nvSpPr>
          <p:spPr bwMode="auto">
            <a:xfrm>
              <a:off x="3878" y="2523"/>
              <a:ext cx="1769" cy="916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50000"/>
                </a:lnSpc>
              </a:pPr>
              <a:r>
                <a:rPr lang="cs-CZ" b="1" dirty="0">
                  <a:solidFill>
                    <a:schemeClr val="bg2"/>
                  </a:solidFill>
                  <a:latin typeface="Arial Narrow" pitchFamily="34" charset="0"/>
                </a:rPr>
                <a:t>Více druhů </a:t>
              </a:r>
              <a:r>
                <a:rPr lang="cs-CZ" b="1" dirty="0" smtClean="0">
                  <a:solidFill>
                    <a:schemeClr val="bg2"/>
                  </a:solidFill>
                  <a:latin typeface="Arial Narrow" pitchFamily="34" charset="0"/>
                </a:rPr>
                <a:t>akcií</a:t>
              </a:r>
              <a:endParaRPr lang="cs-CZ" b="1" dirty="0">
                <a:solidFill>
                  <a:schemeClr val="bg2"/>
                </a:solidFill>
                <a:latin typeface="Arial Narrow" pitchFamily="34" charset="0"/>
              </a:endParaRPr>
            </a:p>
            <a:p>
              <a:pPr algn="ctr">
                <a:spcBef>
                  <a:spcPts val="1800"/>
                </a:spcBef>
                <a:spcAft>
                  <a:spcPts val="600"/>
                </a:spcAft>
              </a:pPr>
              <a:r>
                <a:rPr lang="cs-CZ" sz="1600" b="1" i="1" cap="all" dirty="0" err="1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Multi</a:t>
              </a:r>
              <a:r>
                <a:rPr lang="cs-CZ" sz="1600" b="1" i="1" cap="all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cs-CZ" sz="1600" b="1" i="1" cap="all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reverse </a:t>
              </a:r>
              <a:r>
                <a:rPr lang="cs-CZ" sz="1600" b="1" i="1" cap="all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            </a:t>
              </a:r>
              <a:r>
                <a:rPr lang="cs-CZ" sz="1600" b="1" i="1" cap="all" dirty="0" err="1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convertible</a:t>
              </a:r>
              <a:r>
                <a:rPr lang="cs-CZ" sz="1600" b="1" i="1" cap="all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cs-CZ" sz="1600" b="1" i="1" cap="all" dirty="0" err="1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bonds</a:t>
              </a:r>
              <a:endParaRPr lang="cs-CZ" sz="1600" b="1" i="1" cap="all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endParaRPr lang="cs-CZ" sz="1600" cap="all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439301" name="Line 6"/>
            <p:cNvSpPr>
              <a:spLocks noChangeShapeType="1"/>
            </p:cNvSpPr>
            <p:nvPr/>
          </p:nvSpPr>
          <p:spPr bwMode="auto">
            <a:xfrm flipH="1">
              <a:off x="2871" y="1733"/>
              <a:ext cx="0" cy="60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9302" name="Rectangle 7"/>
            <p:cNvSpPr>
              <a:spLocks noChangeArrowheads="1"/>
            </p:cNvSpPr>
            <p:nvPr/>
          </p:nvSpPr>
          <p:spPr bwMode="auto">
            <a:xfrm>
              <a:off x="134" y="193"/>
              <a:ext cx="5534" cy="1352"/>
            </a:xfrm>
            <a:prstGeom prst="rect">
              <a:avLst/>
            </a:prstGeom>
            <a:solidFill>
              <a:srgbClr val="EE7612"/>
            </a:solidFill>
            <a:ln w="19050">
              <a:solidFill>
                <a:schemeClr val="bg2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85000"/>
                </a:lnSpc>
                <a:spcBef>
                  <a:spcPts val="300"/>
                </a:spcBef>
              </a:pPr>
              <a:r>
                <a:rPr lang="cs-CZ" sz="4000" b="1" cap="all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34" charset="0"/>
                </a:rPr>
                <a:t>Strukturované </a:t>
              </a:r>
              <a:r>
                <a:rPr lang="cs-CZ" sz="4000" b="1" cap="all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34" charset="0"/>
                </a:rPr>
                <a:t>dluhopisy typu</a:t>
              </a:r>
              <a:endParaRPr lang="cs-CZ" sz="4000" b="1" cap="all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endParaRPr>
            </a:p>
            <a:p>
              <a:pPr algn="ctr">
                <a:lnSpc>
                  <a:spcPct val="85000"/>
                </a:lnSpc>
                <a:spcBef>
                  <a:spcPts val="0"/>
                </a:spcBef>
              </a:pPr>
              <a:r>
                <a:rPr lang="cs-CZ" sz="4000" b="1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FFFF00"/>
                  </a:solidFill>
                  <a:latin typeface="Arial Narrow" pitchFamily="34" charset="0"/>
                </a:rPr>
                <a:t>  „</a:t>
              </a:r>
              <a:r>
                <a:rPr lang="cs-CZ" sz="4000" b="1" i="1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FFFF00"/>
                  </a:solidFill>
                  <a:latin typeface="Arial Narrow" pitchFamily="34" charset="0"/>
                </a:rPr>
                <a:t>Reverse </a:t>
              </a:r>
              <a:r>
                <a:rPr lang="cs-CZ" sz="4000" b="1" i="1" dirty="0" err="1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FFFF00"/>
                  </a:solidFill>
                  <a:latin typeface="Arial Narrow" pitchFamily="34" charset="0"/>
                </a:rPr>
                <a:t>Convertible</a:t>
              </a:r>
              <a:r>
                <a:rPr lang="cs-CZ" sz="4000" b="1" i="1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FFFF00"/>
                  </a:solidFill>
                  <a:latin typeface="Arial Narrow" pitchFamily="34" charset="0"/>
                </a:rPr>
                <a:t> </a:t>
              </a:r>
              <a:r>
                <a:rPr lang="cs-CZ" sz="4000" b="1" i="1" dirty="0" err="1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FFFF00"/>
                  </a:solidFill>
                  <a:latin typeface="Arial Narrow" pitchFamily="34" charset="0"/>
                </a:rPr>
                <a:t>Bonds</a:t>
              </a:r>
              <a:r>
                <a:rPr lang="cs-CZ" sz="4000" b="1" i="1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FFFF00"/>
                  </a:solidFill>
                  <a:latin typeface="Arial Narrow" pitchFamily="34" charset="0"/>
                </a:rPr>
                <a:t>“</a:t>
              </a:r>
            </a:p>
            <a:p>
              <a:pPr algn="ctr">
                <a:lnSpc>
                  <a:spcPct val="85000"/>
                </a:lnSpc>
                <a:spcBef>
                  <a:spcPts val="0"/>
                </a:spcBef>
              </a:pPr>
              <a:endParaRPr lang="cs-CZ" sz="1600" b="1" i="1" dirty="0" smtClean="0">
                <a:solidFill>
                  <a:srgbClr val="FFFF00"/>
                </a:solidFill>
                <a:latin typeface="Arial Narrow" pitchFamily="34" charset="0"/>
              </a:endParaRPr>
            </a:p>
            <a:p>
              <a:pPr algn="ctr">
                <a:lnSpc>
                  <a:spcPct val="85000"/>
                </a:lnSpc>
                <a:spcBef>
                  <a:spcPts val="0"/>
                </a:spcBef>
              </a:pPr>
              <a:r>
                <a:rPr lang="cs-CZ" sz="2800" b="1" cap="small" dirty="0">
                  <a:solidFill>
                    <a:srgbClr val="FFFF00"/>
                  </a:solidFill>
                </a:rPr>
                <a:t>jejichž podkladovými aktivy jsou jednotlivé druhy akcií</a:t>
              </a:r>
            </a:p>
            <a:p>
              <a:pPr algn="ctr">
                <a:spcBef>
                  <a:spcPts val="0"/>
                </a:spcBef>
              </a:pPr>
              <a:r>
                <a:rPr lang="cs-CZ" sz="2400" b="1" i="1" dirty="0" smtClean="0">
                  <a:solidFill>
                    <a:schemeClr val="bg2"/>
                  </a:solidFill>
                  <a:latin typeface="Arial Narrow" pitchFamily="34" charset="0"/>
                </a:rPr>
                <a:t> </a:t>
              </a:r>
              <a:endParaRPr lang="cs-CZ" sz="2400" b="1" dirty="0">
                <a:solidFill>
                  <a:schemeClr val="bg2"/>
                </a:solidFill>
                <a:latin typeface="Arial Narrow" pitchFamily="34" charset="0"/>
              </a:endParaRPr>
            </a:p>
          </p:txBody>
        </p:sp>
        <p:sp>
          <p:nvSpPr>
            <p:cNvPr id="439303" name="Line 8"/>
            <p:cNvSpPr>
              <a:spLocks noChangeShapeType="1"/>
            </p:cNvSpPr>
            <p:nvPr/>
          </p:nvSpPr>
          <p:spPr bwMode="auto">
            <a:xfrm flipH="1">
              <a:off x="1111" y="1727"/>
              <a:ext cx="1760" cy="614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9304" name="Line 9"/>
            <p:cNvSpPr>
              <a:spLocks noChangeShapeType="1"/>
            </p:cNvSpPr>
            <p:nvPr/>
          </p:nvSpPr>
          <p:spPr bwMode="auto">
            <a:xfrm>
              <a:off x="2871" y="1727"/>
              <a:ext cx="1760" cy="614"/>
            </a:xfrm>
            <a:prstGeom prst="line">
              <a:avLst/>
            </a:prstGeom>
            <a:noFill/>
            <a:ln w="28575">
              <a:solidFill>
                <a:schemeClr val="accent3">
                  <a:lumMod val="10000"/>
                </a:schemeClr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39305" name="Rectangle 10"/>
            <p:cNvSpPr>
              <a:spLocks noChangeArrowheads="1"/>
            </p:cNvSpPr>
            <p:nvPr/>
          </p:nvSpPr>
          <p:spPr bwMode="auto">
            <a:xfrm>
              <a:off x="113" y="2523"/>
              <a:ext cx="1633" cy="916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50000"/>
                </a:lnSpc>
                <a:spcBef>
                  <a:spcPts val="0"/>
                </a:spcBef>
              </a:pPr>
              <a:r>
                <a:rPr lang="cs-CZ" b="1" dirty="0" smtClean="0">
                  <a:solidFill>
                    <a:schemeClr val="bg2"/>
                  </a:solidFill>
                  <a:latin typeface="Arial Narrow" pitchFamily="34" charset="0"/>
                </a:rPr>
                <a:t>Jeden </a:t>
              </a:r>
              <a:r>
                <a:rPr lang="cs-CZ" b="1" dirty="0">
                  <a:solidFill>
                    <a:schemeClr val="bg2"/>
                  </a:solidFill>
                  <a:latin typeface="Arial Narrow" pitchFamily="34" charset="0"/>
                </a:rPr>
                <a:t>druh </a:t>
              </a:r>
              <a:r>
                <a:rPr lang="cs-CZ" b="1" dirty="0" smtClean="0">
                  <a:solidFill>
                    <a:schemeClr val="bg2"/>
                  </a:solidFill>
                  <a:latin typeface="Arial Narrow" pitchFamily="34" charset="0"/>
                </a:rPr>
                <a:t>akcií</a:t>
              </a:r>
              <a:endParaRPr lang="cs-CZ" b="1" dirty="0">
                <a:solidFill>
                  <a:schemeClr val="bg2"/>
                </a:solidFill>
                <a:latin typeface="Arial Narrow" pitchFamily="34" charset="0"/>
              </a:endParaRPr>
            </a:p>
            <a:p>
              <a:pPr algn="ctr">
                <a:spcBef>
                  <a:spcPts val="1800"/>
                </a:spcBef>
              </a:pPr>
              <a:r>
                <a:rPr lang="cs-CZ" sz="1600" b="1" i="1" cap="all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Reverse                      </a:t>
              </a:r>
              <a:r>
                <a:rPr lang="cs-CZ" sz="1600" b="1" i="1" cap="all" dirty="0" err="1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convertible</a:t>
              </a:r>
              <a:r>
                <a:rPr lang="cs-CZ" sz="1600" b="1" i="1" cap="all" dirty="0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cs-CZ" sz="1600" b="1" i="1" cap="all" dirty="0" err="1" smtClean="0"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bonds</a:t>
              </a:r>
              <a:endParaRPr lang="cs-CZ" sz="1600" cap="all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251520" y="260648"/>
            <a:ext cx="8568592" cy="5346964"/>
            <a:chOff x="2865" y="1922"/>
            <a:chExt cx="7040" cy="3050"/>
          </a:xfrm>
        </p:grpSpPr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3305" y="3994"/>
              <a:ext cx="2400" cy="978"/>
            </a:xfrm>
            <a:prstGeom prst="rect">
              <a:avLst/>
            </a:prstGeom>
            <a:solidFill>
              <a:srgbClr val="FFFF66"/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ts val="6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2800" b="1" i="0" u="none" strike="noStrike" spc="50" normalizeH="0" baseline="0" dirty="0" smtClean="0">
                  <a:ln w="0"/>
                  <a:solidFill>
                    <a:schemeClr val="bg2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„</a:t>
              </a:r>
              <a:r>
                <a:rPr kumimoji="0" lang="cs-CZ" altLang="cs-CZ" sz="2800" b="1" i="0" u="none" strike="noStrike" spc="50" normalizeH="0" baseline="0" dirty="0" err="1" smtClean="0">
                  <a:ln w="0"/>
                  <a:solidFill>
                    <a:schemeClr val="bg2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Plain</a:t>
              </a:r>
              <a:r>
                <a:rPr kumimoji="0" lang="cs-CZ" altLang="cs-CZ" sz="2800" b="1" i="0" u="none" strike="noStrike" spc="50" normalizeH="0" baseline="0" dirty="0" smtClean="0">
                  <a:ln w="0"/>
                  <a:solidFill>
                    <a:schemeClr val="bg2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 </a:t>
              </a:r>
              <a:r>
                <a:rPr kumimoji="0" lang="cs-CZ" altLang="cs-CZ" sz="2800" b="1" i="0" u="none" strike="noStrike" spc="50" normalizeH="0" baseline="0" dirty="0" err="1" smtClean="0">
                  <a:ln w="0"/>
                  <a:solidFill>
                    <a:schemeClr val="bg2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Vanilla</a:t>
              </a:r>
              <a:r>
                <a:rPr kumimoji="0" lang="cs-CZ" altLang="cs-CZ" sz="2800" b="1" i="0" u="none" strike="noStrike" spc="50" normalizeH="0" baseline="0" dirty="0" smtClean="0">
                  <a:ln w="0"/>
                  <a:solidFill>
                    <a:schemeClr val="bg2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“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2800" b="1" i="0" u="none" strike="noStrike" spc="50" normalizeH="0" baseline="0" dirty="0" smtClean="0">
                  <a:ln w="0"/>
                  <a:solidFill>
                    <a:schemeClr val="bg2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</a:rPr>
                <a:t>certifikáty</a:t>
              </a:r>
              <a:endParaRPr kumimoji="0" lang="cs-CZ" altLang="cs-CZ" sz="2800" b="1" i="0" u="none" strike="noStrike" spc="50" normalizeH="0" baseline="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2865" y="1922"/>
              <a:ext cx="7040" cy="7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style>
            <a:lnRef idx="0">
              <a:scrgbClr r="0" g="0" b="0"/>
            </a:lnRef>
            <a:fillRef idx="1001">
              <a:schemeClr val="lt2"/>
            </a:fillRef>
            <a:effectRef idx="0">
              <a:scrgbClr r="0" g="0" b="0"/>
            </a:effectRef>
            <a:fontRef idx="major"/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4000" b="1" i="0" u="none" strike="noStrike" normalizeH="0" dirty="0" smtClean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Členění investičních</a:t>
              </a:r>
              <a:r>
                <a:rPr kumimoji="0" lang="cs-CZ" altLang="cs-CZ" sz="4000" b="1" i="0" u="none" strike="noStrike" normalizeH="0" dirty="0" smtClean="0">
                  <a:ln>
                    <a:noFill/>
                  </a:ln>
                  <a:solidFill>
                    <a:schemeClr val="bg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 </a:t>
              </a:r>
              <a:r>
                <a:rPr kumimoji="0" lang="cs-CZ" altLang="cs-CZ" sz="4000" b="1" i="0" u="none" strike="noStrike" normalizeH="0" dirty="0" smtClean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(strukturovaných) certifikátů dle jejich výnosově rizikového profilu</a:t>
              </a:r>
              <a:endParaRPr kumimoji="0" lang="cs-CZ" altLang="cs-CZ" sz="4000" b="0" i="0" u="none" strike="noStrike" normalizeH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7505" y="3994"/>
              <a:ext cx="2400" cy="978"/>
            </a:xfrm>
            <a:prstGeom prst="rect">
              <a:avLst/>
            </a:prstGeom>
            <a:solidFill>
              <a:srgbClr val="FFFF66"/>
            </a:solidFill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ts val="6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2800" b="1" i="0" u="none" strike="noStrike" cap="none" normalizeH="0" baseline="0" dirty="0" smtClean="0">
                  <a:ln>
                    <a:noFill/>
                  </a:ln>
                  <a:solidFill>
                    <a:schemeClr val="bg2"/>
                  </a:solidFill>
                  <a:effectLst/>
                </a:rPr>
                <a:t>Exotické    </a:t>
              </a:r>
              <a:r>
                <a:rPr kumimoji="0" lang="cs-CZ" altLang="cs-CZ" sz="2800" b="1" i="0" u="none" strike="noStrike" cap="none" normalizeH="0" baseline="0" dirty="0" smtClean="0">
                  <a:ln>
                    <a:noFill/>
                  </a:ln>
                  <a:solidFill>
                    <a:schemeClr val="bg2"/>
                  </a:solidFill>
                  <a:effectLst/>
                </a:rPr>
                <a:t>certifikáty</a:t>
              </a:r>
              <a:endPara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 flipH="1">
              <a:off x="4505" y="2885"/>
              <a:ext cx="1969" cy="937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6474" y="2885"/>
              <a:ext cx="1947" cy="863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779639905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936104"/>
          </a:xfrm>
        </p:spPr>
        <p:txBody>
          <a:bodyPr/>
          <a:lstStyle/>
          <a:p>
            <a:r>
              <a:rPr lang="cs-CZ" sz="4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Plain-Vanilla</a:t>
            </a:r>
            <a:r>
              <a:rPr lang="cs-C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certifikát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552" y="1412776"/>
            <a:ext cx="7992887" cy="532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610236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792088"/>
          </a:xfrm>
        </p:spPr>
        <p:txBody>
          <a:bodyPr/>
          <a:lstStyle/>
          <a:p>
            <a:r>
              <a:rPr lang="cs-CZ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Garantovaný certifikát</a:t>
            </a:r>
            <a:endParaRPr lang="cs-CZ" sz="4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528" y="1268760"/>
            <a:ext cx="8424936" cy="54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118753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33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56101"/>
            <a:ext cx="8447087" cy="100739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Funkce finančního systému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25732"/>
            <a:ext cx="8784976" cy="5115636"/>
          </a:xfrm>
        </p:spPr>
        <p:txBody>
          <a:bodyPr/>
          <a:lstStyle/>
          <a:p>
            <a:pPr eaLnBrk="1" hangingPunct="1">
              <a:buClrTx/>
              <a:buSzPct val="85000"/>
            </a:pPr>
            <a:r>
              <a:rPr lang="cs-CZ" sz="38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Funkce </a:t>
            </a:r>
            <a:r>
              <a:rPr lang="cs-CZ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depozitní</a:t>
            </a:r>
          </a:p>
          <a:p>
            <a:pPr eaLnBrk="1" hangingPunct="1">
              <a:buClrTx/>
              <a:buSzPct val="85000"/>
            </a:pPr>
            <a:r>
              <a:rPr lang="cs-CZ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Funkce kreditní</a:t>
            </a:r>
          </a:p>
          <a:p>
            <a:pPr eaLnBrk="1" hangingPunct="1">
              <a:buClrTx/>
              <a:buSzPct val="85000"/>
            </a:pPr>
            <a:r>
              <a:rPr lang="cs-CZ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Funkce uchování hodnoty (bohatství)</a:t>
            </a:r>
          </a:p>
          <a:p>
            <a:pPr eaLnBrk="1" hangingPunct="1">
              <a:buClrTx/>
              <a:buSzPct val="85000"/>
            </a:pPr>
            <a:r>
              <a:rPr lang="cs-CZ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Funkce likvidity</a:t>
            </a:r>
          </a:p>
          <a:p>
            <a:pPr eaLnBrk="1" hangingPunct="1">
              <a:buClrTx/>
              <a:buSzPct val="85000"/>
            </a:pPr>
            <a:r>
              <a:rPr lang="cs-CZ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Funkce platební</a:t>
            </a:r>
          </a:p>
          <a:p>
            <a:pPr eaLnBrk="1" hangingPunct="1">
              <a:buClrTx/>
              <a:buSzPct val="85000"/>
            </a:pPr>
            <a:r>
              <a:rPr lang="cs-CZ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Funkce ochrany proti riziku</a:t>
            </a:r>
          </a:p>
          <a:p>
            <a:pPr eaLnBrk="1" hangingPunct="1">
              <a:buClrTx/>
              <a:buSzPct val="85000"/>
            </a:pPr>
            <a:r>
              <a:rPr lang="cs-CZ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Funkce politická (regulační)</a:t>
            </a:r>
          </a:p>
        </p:txBody>
      </p:sp>
    </p:spTree>
    <p:extLst>
      <p:ext uri="{BB962C8B-B14F-4D97-AF65-F5344CB8AC3E}">
        <p14:creationId xmlns:p14="http://schemas.microsoft.com/office/powerpoint/2010/main" val="2609022451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792088"/>
          </a:xfrm>
        </p:spPr>
        <p:txBody>
          <a:bodyPr/>
          <a:lstStyle/>
          <a:p>
            <a:r>
              <a:rPr lang="cs-CZ" sz="4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Discount</a:t>
            </a:r>
            <a:r>
              <a:rPr lang="cs-C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certifikát</a:t>
            </a:r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7544" y="1340768"/>
            <a:ext cx="8208912" cy="532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91562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648072"/>
          </a:xfrm>
        </p:spPr>
        <p:txBody>
          <a:bodyPr/>
          <a:lstStyle/>
          <a:p>
            <a:r>
              <a:rPr lang="cs-C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Airbag certifikát</a:t>
            </a:r>
            <a:endParaRPr lang="cs-CZ" sz="4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5536" y="1268760"/>
            <a:ext cx="8424936" cy="54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30406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116632"/>
            <a:ext cx="7772400" cy="864096"/>
          </a:xfrm>
        </p:spPr>
        <p:txBody>
          <a:bodyPr/>
          <a:lstStyle/>
          <a:p>
            <a:r>
              <a:rPr lang="cs-C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Bonus certifikát</a:t>
            </a:r>
            <a:endParaRPr lang="cs-CZ" sz="4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5536" y="1196752"/>
            <a:ext cx="8280920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058437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792088"/>
          </a:xfrm>
        </p:spPr>
        <p:txBody>
          <a:bodyPr/>
          <a:lstStyle/>
          <a:p>
            <a:r>
              <a:rPr lang="cs-C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Sprint certifikát</a:t>
            </a:r>
            <a:endParaRPr lang="cs-CZ" sz="4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528" y="1196752"/>
            <a:ext cx="8496944" cy="5472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299089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85800" y="116632"/>
            <a:ext cx="7772400" cy="936104"/>
          </a:xfrm>
        </p:spPr>
        <p:txBody>
          <a:bodyPr/>
          <a:lstStyle/>
          <a:p>
            <a:r>
              <a:rPr lang="cs-CZ" sz="4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Outperformance</a:t>
            </a:r>
            <a:r>
              <a:rPr lang="cs-C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certifikát</a:t>
            </a:r>
            <a:endParaRPr lang="cs-CZ" sz="4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7544" y="1196752"/>
            <a:ext cx="8280920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746590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20080"/>
          </a:xfrm>
        </p:spPr>
        <p:txBody>
          <a:bodyPr/>
          <a:lstStyle/>
          <a:p>
            <a:r>
              <a:rPr lang="cs-CZ" sz="4000" b="1" spc="-15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</a:t>
            </a:r>
            <a:r>
              <a:rPr lang="cs-CZ" sz="4000" b="1" spc="-15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ungování </a:t>
            </a:r>
            <a:r>
              <a:rPr lang="cs-CZ" sz="4000" b="1" spc="-15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standardního úvěrového </a:t>
            </a:r>
            <a:r>
              <a:rPr lang="cs-CZ" sz="4000" b="1" spc="-15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dluhopisu</a:t>
            </a:r>
            <a:endParaRPr lang="cs-CZ" sz="4000" b="1" spc="-15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512" y="980728"/>
            <a:ext cx="8856984" cy="576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769076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792088"/>
          </a:xfrm>
        </p:spPr>
        <p:txBody>
          <a:bodyPr/>
          <a:lstStyle/>
          <a:p>
            <a:r>
              <a:rPr lang="cs-CZ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Strukturované pákové </a:t>
            </a:r>
            <a:r>
              <a:rPr lang="cs-C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deriváty </a:t>
            </a:r>
            <a:endParaRPr lang="cs-CZ" sz="4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95536" y="1628800"/>
            <a:ext cx="8352928" cy="3456384"/>
          </a:xfrm>
          <a:solidFill>
            <a:srgbClr val="FFFF00"/>
          </a:solidFill>
        </p:spPr>
        <p:txBody>
          <a:bodyPr anchor="ctr"/>
          <a:lstStyle/>
          <a:p>
            <a:pPr marL="400050" lvl="1" indent="0">
              <a:buClrTx/>
              <a:buNone/>
            </a:pPr>
            <a:endParaRPr lang="cs-CZ" sz="36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lvl="1">
              <a:buClrTx/>
              <a:buSzPct val="95000"/>
              <a:buFont typeface="Wingdings" panose="05000000000000000000" pitchFamily="2" charset="2"/>
              <a:buChar char="q"/>
            </a:pPr>
            <a:r>
              <a:rPr lang="cs-CZ" sz="36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 </a:t>
            </a:r>
            <a:r>
              <a:rPr lang="cs-CZ" sz="4000" b="1" dirty="0" err="1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Warranty</a:t>
            </a:r>
            <a:r>
              <a:rPr lang="cs-CZ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, resp. </a:t>
            </a:r>
            <a:r>
              <a:rPr lang="cs-CZ" sz="4000" b="1" dirty="0" err="1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Knock-out</a:t>
            </a:r>
            <a:r>
              <a:rPr lang="cs-CZ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cs-CZ" sz="4000" b="1" dirty="0" err="1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warranty</a:t>
            </a:r>
            <a:endParaRPr lang="cs-CZ" sz="40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lvl="1">
              <a:buClrTx/>
              <a:buSzPct val="95000"/>
              <a:buFont typeface="Wingdings" panose="05000000000000000000" pitchFamily="2" charset="2"/>
              <a:buChar char="q"/>
            </a:pPr>
            <a:r>
              <a:rPr lang="cs-CZ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 </a:t>
            </a:r>
            <a:r>
              <a:rPr lang="cs-CZ" sz="4000" b="1" dirty="0" err="1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Knock-out</a:t>
            </a:r>
            <a:r>
              <a:rPr lang="cs-CZ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certifikáty</a:t>
            </a:r>
          </a:p>
          <a:p>
            <a:pPr lvl="1">
              <a:buClrTx/>
              <a:buSzPct val="95000"/>
              <a:buFont typeface="Wingdings" panose="05000000000000000000" pitchFamily="2" charset="2"/>
              <a:buChar char="q"/>
            </a:pPr>
            <a:r>
              <a:rPr lang="cs-CZ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 </a:t>
            </a:r>
            <a:r>
              <a:rPr lang="cs-CZ" sz="4000" b="1" dirty="0" err="1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Contracts</a:t>
            </a:r>
            <a:r>
              <a:rPr lang="cs-CZ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cs-CZ" sz="4000" b="1" dirty="0" err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for</a:t>
            </a:r>
            <a:r>
              <a:rPr lang="cs-CZ" sz="40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cs-CZ" sz="4000" b="1" dirty="0" err="1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difference</a:t>
            </a:r>
            <a:endParaRPr lang="cs-CZ" sz="40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lvl="1">
              <a:buClrTx/>
              <a:buFont typeface="Wingdings" panose="05000000000000000000" pitchFamily="2" charset="2"/>
              <a:buChar char="q"/>
            </a:pPr>
            <a:endParaRPr lang="cs-CZ" sz="36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78583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4585"/>
            <a:ext cx="7772400" cy="97349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itchFamily="34" charset="0"/>
              </a:rPr>
              <a:t>Pozice kupních a prodejních </a:t>
            </a:r>
            <a:r>
              <a:rPr lang="cs-CZ" sz="4000" b="1" dirty="0" err="1" smtClean="0">
                <a:solidFill>
                  <a:srgbClr val="FFFF00"/>
                </a:solidFill>
                <a:latin typeface="Arial Narrow" pitchFamily="34" charset="0"/>
              </a:rPr>
              <a:t>warrantů</a:t>
            </a:r>
            <a:r>
              <a:rPr lang="cs-CZ" sz="4000" b="1" dirty="0" smtClean="0">
                <a:solidFill>
                  <a:srgbClr val="FFFF00"/>
                </a:solidFill>
                <a:latin typeface="Arial Narrow" pitchFamily="34" charset="0"/>
              </a:rPr>
              <a:t> </a:t>
            </a:r>
            <a:endParaRPr lang="cs-CZ" sz="4000" b="1" dirty="0">
              <a:solidFill>
                <a:srgbClr val="FFFF00"/>
              </a:solidFill>
              <a:latin typeface="Arial Narrow" panose="020B0606020202030204" pitchFamily="34" charset="0"/>
            </a:endParaRPr>
          </a:p>
        </p:txBody>
      </p:sp>
      <p:sp>
        <p:nvSpPr>
          <p:cNvPr id="44134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42888" y="1981200"/>
            <a:ext cx="4257675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sz="2800" dirty="0" smtClean="0"/>
              <a:t> </a:t>
            </a: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41347" name="Rectangle 4"/>
          <p:cNvSpPr>
            <a:spLocks noChangeArrowheads="1"/>
          </p:cNvSpPr>
          <p:nvPr/>
        </p:nvSpPr>
        <p:spPr bwMode="auto">
          <a:xfrm>
            <a:off x="8172450" y="3567113"/>
            <a:ext cx="373063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200">
                <a:cs typeface="Times New Roman" pitchFamily="18" charset="0"/>
              </a:rPr>
              <a:t> </a:t>
            </a:r>
            <a:endParaRPr lang="cs-CZ" sz="1800">
              <a:latin typeface="Arial" charset="0"/>
            </a:endParaRPr>
          </a:p>
        </p:txBody>
      </p:sp>
      <p:sp>
        <p:nvSpPr>
          <p:cNvPr id="441348" name="Rectangle 5"/>
          <p:cNvSpPr>
            <a:spLocks noChangeArrowheads="1"/>
          </p:cNvSpPr>
          <p:nvPr/>
        </p:nvSpPr>
        <p:spPr bwMode="auto">
          <a:xfrm>
            <a:off x="8172450" y="2032000"/>
            <a:ext cx="373063" cy="98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1200">
                <a:cs typeface="Times New Roman" pitchFamily="18" charset="0"/>
              </a:rPr>
              <a:t> </a:t>
            </a:r>
            <a:endParaRPr lang="cs-CZ" sz="1800">
              <a:latin typeface="Arial" charset="0"/>
            </a:endParaRPr>
          </a:p>
        </p:txBody>
      </p:sp>
      <p:grpSp>
        <p:nvGrpSpPr>
          <p:cNvPr id="441349" name="Group 6"/>
          <p:cNvGrpSpPr>
            <a:grpSpLocks/>
          </p:cNvGrpSpPr>
          <p:nvPr/>
        </p:nvGrpSpPr>
        <p:grpSpPr bwMode="auto">
          <a:xfrm>
            <a:off x="261143" y="1301334"/>
            <a:ext cx="8621713" cy="5440034"/>
            <a:chOff x="153" y="1298"/>
            <a:chExt cx="5431" cy="1951"/>
          </a:xfrm>
        </p:grpSpPr>
        <p:sp>
          <p:nvSpPr>
            <p:cNvPr id="441350" name="Rectangle 7"/>
            <p:cNvSpPr>
              <a:spLocks noChangeArrowheads="1"/>
            </p:cNvSpPr>
            <p:nvPr/>
          </p:nvSpPr>
          <p:spPr bwMode="auto">
            <a:xfrm>
              <a:off x="4438" y="2771"/>
              <a:ext cx="1141" cy="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charset="0"/>
                  <a:ea typeface="Times New Roman" pitchFamily="18" charset="0"/>
                  <a:cs typeface="Tahoma" charset="0"/>
                </a:rPr>
                <a:t>VH &lt; </a:t>
              </a:r>
              <a:r>
                <a:rPr lang="cs-CZ" b="1" dirty="0" smtClean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charset="0"/>
                  <a:ea typeface="Times New Roman" pitchFamily="18" charset="0"/>
                  <a:cs typeface="Tahoma" charset="0"/>
                </a:rPr>
                <a:t>0 </a:t>
              </a:r>
            </a:p>
            <a:p>
              <a:pPr algn="ctr">
                <a:spcBef>
                  <a:spcPts val="600"/>
                </a:spcBef>
              </a:pPr>
              <a:r>
                <a:rPr lang="cs-CZ" sz="1800" b="1" dirty="0" smtClean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charset="0"/>
                  <a:ea typeface="Times New Roman" pitchFamily="18" charset="0"/>
                  <a:cs typeface="Tahoma" charset="0"/>
                </a:rPr>
                <a:t>(neboli je nulová)</a:t>
              </a:r>
              <a:endParaRPr lang="cs-CZ" sz="18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Times New Roman" pitchFamily="18" charset="0"/>
                <a:cs typeface="Tahoma" charset="0"/>
              </a:endParaRPr>
            </a:p>
          </p:txBody>
        </p:sp>
        <p:sp>
          <p:nvSpPr>
            <p:cNvPr id="441351" name="Rectangle 8"/>
            <p:cNvSpPr>
              <a:spLocks noChangeArrowheads="1"/>
            </p:cNvSpPr>
            <p:nvPr/>
          </p:nvSpPr>
          <p:spPr bwMode="auto">
            <a:xfrm>
              <a:off x="1428" y="2830"/>
              <a:ext cx="3010" cy="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50000"/>
                </a:lnSpc>
              </a:pPr>
              <a:r>
                <a:rPr lang="cs-CZ" sz="1800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Cena podkladového aktiva  &lt;  Realizační cena</a:t>
              </a:r>
            </a:p>
            <a:p>
              <a:pPr algn="ctr" eaLnBrk="0" hangingPunct="0"/>
              <a:r>
                <a:rPr lang="cs-CZ" sz="1800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Cena podkladového aktiva  &gt;  Realizační cena</a:t>
              </a:r>
              <a:endParaRPr lang="cs-CZ" sz="18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441352" name="Rectangle 9"/>
            <p:cNvSpPr>
              <a:spLocks noChangeArrowheads="1"/>
            </p:cNvSpPr>
            <p:nvPr/>
          </p:nvSpPr>
          <p:spPr bwMode="auto">
            <a:xfrm>
              <a:off x="153" y="2771"/>
              <a:ext cx="1275" cy="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30000"/>
                </a:lnSpc>
              </a:pPr>
              <a:r>
                <a:rPr lang="cs-CZ" sz="1400" b="1" dirty="0" smtClean="0">
                  <a:solidFill>
                    <a:schemeClr val="bg2"/>
                  </a:solidFill>
                  <a:cs typeface="Times New Roman" pitchFamily="18" charset="0"/>
                </a:rPr>
                <a:t> </a:t>
              </a:r>
              <a:r>
                <a:rPr lang="cs-CZ" sz="2400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Mimo peníze </a:t>
              </a:r>
              <a:endParaRPr lang="cs-CZ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endParaRPr>
            </a:p>
            <a:p>
              <a:pPr algn="ctr">
                <a:lnSpc>
                  <a:spcPct val="130000"/>
                </a:lnSpc>
              </a:pPr>
              <a:r>
                <a:rPr lang="cs-CZ" sz="1600" b="1" dirty="0" smtClean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/</a:t>
              </a:r>
              <a:r>
                <a:rPr lang="cs-CZ" sz="1600" b="1" i="1" dirty="0" err="1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out</a:t>
              </a:r>
              <a:r>
                <a:rPr lang="cs-CZ" sz="1600" b="1" i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</a:t>
              </a:r>
              <a:r>
                <a:rPr lang="cs-CZ" sz="1600" b="1" i="1" dirty="0" err="1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of</a:t>
              </a:r>
              <a:r>
                <a:rPr lang="cs-CZ" sz="1600" b="1" i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</a:t>
              </a:r>
              <a:r>
                <a:rPr lang="cs-CZ" sz="1600" b="1" i="1" dirty="0" err="1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the</a:t>
              </a:r>
              <a:r>
                <a:rPr lang="cs-CZ" sz="1600" b="1" i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</a:t>
              </a:r>
              <a:r>
                <a:rPr lang="cs-CZ" sz="1600" b="1" i="1" dirty="0" err="1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money</a:t>
              </a:r>
              <a:r>
                <a:rPr lang="cs-CZ" sz="1600" b="1" i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/</a:t>
              </a:r>
              <a:endParaRPr lang="cs-CZ" sz="16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441353" name="Rectangle 10"/>
            <p:cNvSpPr>
              <a:spLocks noChangeArrowheads="1"/>
            </p:cNvSpPr>
            <p:nvPr/>
          </p:nvSpPr>
          <p:spPr bwMode="auto">
            <a:xfrm>
              <a:off x="4438" y="2388"/>
              <a:ext cx="1132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30000"/>
                </a:lnSpc>
              </a:pPr>
              <a:r>
                <a:rPr lang="cs-CZ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charset="0"/>
                  <a:ea typeface="Times New Roman" pitchFamily="18" charset="0"/>
                  <a:cs typeface="Tahoma" charset="0"/>
                </a:rPr>
                <a:t>VH = 0</a:t>
              </a:r>
              <a:endParaRPr lang="cs-CZ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Times New Roman" pitchFamily="18" charset="0"/>
                <a:cs typeface="Tahoma" charset="0"/>
              </a:endParaRPr>
            </a:p>
          </p:txBody>
        </p:sp>
        <p:sp>
          <p:nvSpPr>
            <p:cNvPr id="441354" name="Rectangle 11"/>
            <p:cNvSpPr>
              <a:spLocks noChangeArrowheads="1"/>
            </p:cNvSpPr>
            <p:nvPr/>
          </p:nvSpPr>
          <p:spPr bwMode="auto">
            <a:xfrm>
              <a:off x="1428" y="2376"/>
              <a:ext cx="3010" cy="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50000"/>
                </a:lnSpc>
              </a:pPr>
              <a:r>
                <a:rPr lang="cs-CZ" sz="1800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Cena podkladového aktiva  =  Realizační cena</a:t>
              </a:r>
            </a:p>
            <a:p>
              <a:pPr algn="ctr" eaLnBrk="0" hangingPunct="0"/>
              <a:r>
                <a:rPr lang="cs-CZ" sz="1800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Cena podkladového aktiva  =  Realizační cena</a:t>
              </a:r>
              <a:endParaRPr lang="cs-CZ" sz="18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441355" name="Rectangle 12"/>
            <p:cNvSpPr>
              <a:spLocks noChangeArrowheads="1"/>
            </p:cNvSpPr>
            <p:nvPr/>
          </p:nvSpPr>
          <p:spPr bwMode="auto">
            <a:xfrm>
              <a:off x="153" y="2305"/>
              <a:ext cx="1257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30000"/>
                </a:lnSpc>
              </a:pPr>
              <a:r>
                <a:rPr lang="cs-CZ" sz="2400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Na penězích </a:t>
              </a:r>
              <a:endParaRPr lang="cs-CZ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endParaRPr>
            </a:p>
            <a:p>
              <a:pPr algn="ctr">
                <a:lnSpc>
                  <a:spcPct val="130000"/>
                </a:lnSpc>
              </a:pPr>
              <a:r>
                <a:rPr lang="cs-CZ" sz="1600" b="1" dirty="0" smtClean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</a:t>
              </a:r>
              <a:r>
                <a:rPr lang="cs-CZ" sz="1600" b="1" i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/</a:t>
              </a:r>
              <a:r>
                <a:rPr lang="cs-CZ" sz="1600" b="1" i="1" dirty="0" err="1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at</a:t>
              </a:r>
              <a:r>
                <a:rPr lang="cs-CZ" sz="1600" b="1" i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</a:t>
              </a:r>
              <a:r>
                <a:rPr lang="cs-CZ" sz="1600" b="1" i="1" dirty="0" err="1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the</a:t>
              </a:r>
              <a:r>
                <a:rPr lang="cs-CZ" sz="1600" b="1" i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</a:t>
              </a:r>
              <a:r>
                <a:rPr lang="cs-CZ" sz="1600" b="1" i="1" dirty="0" err="1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money</a:t>
              </a:r>
              <a:r>
                <a:rPr lang="cs-CZ" sz="1600" b="1" i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/</a:t>
              </a:r>
              <a:endParaRPr lang="cs-CZ" sz="16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441356" name="Rectangle 13"/>
            <p:cNvSpPr>
              <a:spLocks noChangeArrowheads="1"/>
            </p:cNvSpPr>
            <p:nvPr/>
          </p:nvSpPr>
          <p:spPr bwMode="auto">
            <a:xfrm>
              <a:off x="4438" y="1918"/>
              <a:ext cx="1132" cy="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30000"/>
                </a:lnSpc>
              </a:pPr>
              <a:r>
                <a:rPr lang="en-US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charset="0"/>
                  <a:ea typeface="Times New Roman" pitchFamily="18" charset="0"/>
                  <a:cs typeface="Tahoma" charset="0"/>
                </a:rPr>
                <a:t>VH &gt; 0</a:t>
              </a:r>
              <a:endPara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Times New Roman" pitchFamily="18" charset="0"/>
                <a:cs typeface="Tahoma" charset="0"/>
              </a:endParaRPr>
            </a:p>
          </p:txBody>
        </p:sp>
        <p:sp>
          <p:nvSpPr>
            <p:cNvPr id="441357" name="Rectangle 14"/>
            <p:cNvSpPr>
              <a:spLocks noChangeArrowheads="1"/>
            </p:cNvSpPr>
            <p:nvPr/>
          </p:nvSpPr>
          <p:spPr bwMode="auto">
            <a:xfrm>
              <a:off x="1428" y="1918"/>
              <a:ext cx="3010" cy="3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800" b="1" dirty="0" smtClean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Cena </a:t>
              </a:r>
              <a:r>
                <a:rPr lang="cs-CZ" sz="1800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podkladového aktiva  &gt;  Realizační cena</a:t>
              </a:r>
            </a:p>
            <a:p>
              <a:pPr algn="ctr" eaLnBrk="0" hangingPunct="0">
                <a:spcBef>
                  <a:spcPts val="600"/>
                </a:spcBef>
              </a:pPr>
              <a:r>
                <a:rPr lang="cs-CZ" sz="1800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Cena podkladového aktiva  &lt;  Realizační cena</a:t>
              </a:r>
              <a:endParaRPr lang="cs-CZ" sz="18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441358" name="Rectangle 15"/>
            <p:cNvSpPr>
              <a:spLocks noChangeArrowheads="1"/>
            </p:cNvSpPr>
            <p:nvPr/>
          </p:nvSpPr>
          <p:spPr bwMode="auto">
            <a:xfrm>
              <a:off x="153" y="1831"/>
              <a:ext cx="1275" cy="4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30000"/>
                </a:lnSpc>
              </a:pPr>
              <a:r>
                <a:rPr lang="cs-CZ" sz="2400" b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V penězích </a:t>
              </a:r>
              <a:endParaRPr lang="cs-CZ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endParaRPr>
            </a:p>
            <a:p>
              <a:pPr algn="ctr">
                <a:lnSpc>
                  <a:spcPct val="130000"/>
                </a:lnSpc>
              </a:pPr>
              <a:r>
                <a:rPr lang="cs-CZ" sz="1600" b="1" dirty="0" smtClean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</a:t>
              </a:r>
              <a:r>
                <a:rPr lang="cs-CZ" sz="1600" b="1" i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/in </a:t>
              </a:r>
              <a:r>
                <a:rPr lang="cs-CZ" sz="1600" b="1" i="1" dirty="0" err="1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the</a:t>
              </a:r>
              <a:r>
                <a:rPr lang="cs-CZ" sz="1600" b="1" i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</a:t>
              </a:r>
              <a:r>
                <a:rPr lang="cs-CZ" sz="1600" b="1" i="1" dirty="0" err="1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money</a:t>
              </a:r>
              <a:r>
                <a:rPr lang="cs-CZ" sz="1600" b="1" i="1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/</a:t>
              </a:r>
              <a:endParaRPr lang="cs-CZ" sz="16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endParaRPr>
            </a:p>
          </p:txBody>
        </p:sp>
        <p:sp>
          <p:nvSpPr>
            <p:cNvPr id="441359" name="Rectangle 16"/>
            <p:cNvSpPr>
              <a:spLocks noChangeArrowheads="1"/>
            </p:cNvSpPr>
            <p:nvPr/>
          </p:nvSpPr>
          <p:spPr bwMode="auto">
            <a:xfrm>
              <a:off x="4438" y="1366"/>
              <a:ext cx="1141" cy="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r>
                <a:rPr lang="cs-CZ" sz="2400" b="1" dirty="0">
                  <a:solidFill>
                    <a:srgbClr val="FFFF00"/>
                  </a:solidFill>
                  <a:latin typeface="Tahoma" charset="0"/>
                  <a:ea typeface="Times New Roman" pitchFamily="18" charset="0"/>
                  <a:cs typeface="Tahoma" charset="0"/>
                </a:rPr>
                <a:t>Vnitřní </a:t>
              </a:r>
              <a:r>
                <a:rPr lang="cs-CZ" sz="2400" b="1" dirty="0" smtClean="0">
                  <a:solidFill>
                    <a:srgbClr val="FFFF00"/>
                  </a:solidFill>
                  <a:latin typeface="Tahoma" charset="0"/>
                  <a:ea typeface="Times New Roman" pitchFamily="18" charset="0"/>
                  <a:cs typeface="Tahoma" charset="0"/>
                </a:rPr>
                <a:t>hodnota </a:t>
              </a:r>
              <a:endParaRPr lang="cs-CZ" sz="2400" b="1" dirty="0">
                <a:solidFill>
                  <a:srgbClr val="FFFF00"/>
                </a:solidFill>
                <a:latin typeface="Arial" charset="0"/>
                <a:ea typeface="Times New Roman" pitchFamily="18" charset="0"/>
                <a:cs typeface="Tahoma" charset="0"/>
              </a:endParaRPr>
            </a:p>
          </p:txBody>
        </p:sp>
        <p:sp>
          <p:nvSpPr>
            <p:cNvPr id="441360" name="Rectangle 17"/>
            <p:cNvSpPr>
              <a:spLocks noChangeArrowheads="1"/>
            </p:cNvSpPr>
            <p:nvPr/>
          </p:nvSpPr>
          <p:spPr bwMode="auto">
            <a:xfrm>
              <a:off x="2064" y="1372"/>
              <a:ext cx="1922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10000"/>
                </a:lnSpc>
                <a:spcBef>
                  <a:spcPct val="10000"/>
                </a:spcBef>
              </a:pPr>
              <a:r>
                <a:rPr lang="cs-CZ" sz="2400" b="1" dirty="0">
                  <a:solidFill>
                    <a:srgbClr val="FFFF00"/>
                  </a:solidFill>
                  <a:latin typeface="Tahoma" charset="0"/>
                  <a:ea typeface="Times New Roman" pitchFamily="18" charset="0"/>
                  <a:cs typeface="Tahoma" charset="0"/>
                </a:rPr>
                <a:t>Kupní </a:t>
              </a:r>
              <a:r>
                <a:rPr lang="cs-CZ" sz="2400" b="1" dirty="0" err="1" smtClean="0">
                  <a:solidFill>
                    <a:srgbClr val="FFFF00"/>
                  </a:solidFill>
                  <a:latin typeface="Tahoma" charset="0"/>
                  <a:ea typeface="Times New Roman" pitchFamily="18" charset="0"/>
                  <a:cs typeface="Tahoma" charset="0"/>
                </a:rPr>
                <a:t>warrant</a:t>
              </a:r>
              <a:endParaRPr lang="cs-CZ" sz="2400" b="1" dirty="0">
                <a:solidFill>
                  <a:srgbClr val="FFFF00"/>
                </a:solidFill>
                <a:ea typeface="Times New Roman" pitchFamily="18" charset="0"/>
                <a:cs typeface="Tahoma" charset="0"/>
              </a:endParaRPr>
            </a:p>
            <a:p>
              <a:pPr algn="ctr" eaLnBrk="0" hangingPunct="0">
                <a:lnSpc>
                  <a:spcPct val="110000"/>
                </a:lnSpc>
                <a:spcBef>
                  <a:spcPct val="10000"/>
                </a:spcBef>
              </a:pPr>
              <a:r>
                <a:rPr lang="cs-CZ" sz="2400" b="1" dirty="0">
                  <a:solidFill>
                    <a:srgbClr val="FFFF00"/>
                  </a:solidFill>
                  <a:latin typeface="Tahoma" charset="0"/>
                  <a:ea typeface="Times New Roman" pitchFamily="18" charset="0"/>
                  <a:cs typeface="Tahoma" charset="0"/>
                </a:rPr>
                <a:t>Prodejní </a:t>
              </a:r>
              <a:r>
                <a:rPr lang="cs-CZ" sz="2400" b="1" dirty="0" err="1" smtClean="0">
                  <a:solidFill>
                    <a:srgbClr val="FFFF00"/>
                  </a:solidFill>
                  <a:latin typeface="Tahoma" charset="0"/>
                  <a:ea typeface="Times New Roman" pitchFamily="18" charset="0"/>
                  <a:cs typeface="Tahoma" charset="0"/>
                </a:rPr>
                <a:t>warrant</a:t>
              </a:r>
              <a:endParaRPr lang="cs-CZ" sz="2400" b="1" dirty="0">
                <a:solidFill>
                  <a:srgbClr val="FFFF00"/>
                </a:solidFill>
                <a:latin typeface="Arial" charset="0"/>
                <a:ea typeface="Times New Roman" pitchFamily="18" charset="0"/>
                <a:cs typeface="Tahoma" charset="0"/>
              </a:endParaRPr>
            </a:p>
          </p:txBody>
        </p:sp>
        <p:sp>
          <p:nvSpPr>
            <p:cNvPr id="441361" name="Rectangle 18"/>
            <p:cNvSpPr>
              <a:spLocks noChangeArrowheads="1"/>
            </p:cNvSpPr>
            <p:nvPr/>
          </p:nvSpPr>
          <p:spPr bwMode="auto">
            <a:xfrm>
              <a:off x="153" y="1432"/>
              <a:ext cx="1294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2400" dirty="0">
                  <a:solidFill>
                    <a:srgbClr val="FFFF00"/>
                  </a:solidFill>
                  <a:cs typeface="Times New Roman" pitchFamily="18" charset="0"/>
                </a:rPr>
                <a:t> </a:t>
              </a:r>
              <a:r>
                <a:rPr lang="cs-CZ" sz="2400" b="1" dirty="0">
                  <a:solidFill>
                    <a:srgbClr val="FFFF00"/>
                  </a:solidFill>
                  <a:latin typeface="Tahoma" charset="0"/>
                  <a:ea typeface="Times New Roman" pitchFamily="18" charset="0"/>
                  <a:cs typeface="Tahoma" charset="0"/>
                </a:rPr>
                <a:t>Pozice</a:t>
              </a:r>
              <a:endParaRPr lang="cs-CZ" sz="2400" b="1" dirty="0">
                <a:solidFill>
                  <a:srgbClr val="FFFF00"/>
                </a:solidFill>
                <a:latin typeface="Arial" charset="0"/>
              </a:endParaRPr>
            </a:p>
          </p:txBody>
        </p:sp>
        <p:grpSp>
          <p:nvGrpSpPr>
            <p:cNvPr id="441362" name="Group 19"/>
            <p:cNvGrpSpPr>
              <a:grpSpLocks/>
            </p:cNvGrpSpPr>
            <p:nvPr/>
          </p:nvGrpSpPr>
          <p:grpSpPr bwMode="auto">
            <a:xfrm>
              <a:off x="153" y="1298"/>
              <a:ext cx="5431" cy="1950"/>
              <a:chOff x="476" y="1207"/>
              <a:chExt cx="4820" cy="1327"/>
            </a:xfrm>
          </p:grpSpPr>
          <p:sp>
            <p:nvSpPr>
              <p:cNvPr id="441363" name="Line 20"/>
              <p:cNvSpPr>
                <a:spLocks noChangeShapeType="1"/>
              </p:cNvSpPr>
              <p:nvPr/>
            </p:nvSpPr>
            <p:spPr bwMode="auto">
              <a:xfrm>
                <a:off x="476" y="1207"/>
                <a:ext cx="0" cy="1320"/>
              </a:xfrm>
              <a:prstGeom prst="line">
                <a:avLst/>
              </a:prstGeom>
              <a:noFill/>
              <a:ln w="1905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441364" name="Group 21"/>
              <p:cNvGrpSpPr>
                <a:grpSpLocks/>
              </p:cNvGrpSpPr>
              <p:nvPr/>
            </p:nvGrpSpPr>
            <p:grpSpPr bwMode="auto">
              <a:xfrm>
                <a:off x="476" y="1207"/>
                <a:ext cx="4820" cy="1327"/>
                <a:chOff x="476" y="1207"/>
                <a:chExt cx="4820" cy="1327"/>
              </a:xfrm>
            </p:grpSpPr>
            <p:sp>
              <p:nvSpPr>
                <p:cNvPr id="441365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476" y="1570"/>
                  <a:ext cx="4808" cy="0"/>
                </a:xfrm>
                <a:prstGeom prst="line">
                  <a:avLst/>
                </a:prstGeom>
                <a:noFill/>
                <a:ln w="19050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41366" name="Line 23"/>
                <p:cNvSpPr>
                  <a:spLocks noChangeShapeType="1"/>
                </p:cNvSpPr>
                <p:nvPr/>
              </p:nvSpPr>
              <p:spPr bwMode="auto">
                <a:xfrm>
                  <a:off x="476" y="2523"/>
                  <a:ext cx="4816" cy="4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41367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476" y="1207"/>
                  <a:ext cx="4809" cy="0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41368" name="Line 25"/>
                <p:cNvSpPr>
                  <a:spLocks noChangeShapeType="1"/>
                </p:cNvSpPr>
                <p:nvPr/>
              </p:nvSpPr>
              <p:spPr bwMode="auto">
                <a:xfrm>
                  <a:off x="1608" y="1214"/>
                  <a:ext cx="0" cy="1320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41369" name="Line 26"/>
                <p:cNvSpPr>
                  <a:spLocks noChangeShapeType="1"/>
                </p:cNvSpPr>
                <p:nvPr/>
              </p:nvSpPr>
              <p:spPr bwMode="auto">
                <a:xfrm>
                  <a:off x="476" y="1888"/>
                  <a:ext cx="4808" cy="4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41370" name="Line 27"/>
                <p:cNvSpPr>
                  <a:spLocks noChangeShapeType="1"/>
                </p:cNvSpPr>
                <p:nvPr/>
              </p:nvSpPr>
              <p:spPr bwMode="auto">
                <a:xfrm>
                  <a:off x="476" y="2205"/>
                  <a:ext cx="4816" cy="4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41371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4279" y="1207"/>
                  <a:ext cx="1" cy="1320"/>
                </a:xfrm>
                <a:prstGeom prst="line">
                  <a:avLst/>
                </a:prstGeom>
                <a:noFill/>
                <a:ln w="19050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441372" name="Line 29"/>
                <p:cNvSpPr>
                  <a:spLocks noChangeShapeType="1"/>
                </p:cNvSpPr>
                <p:nvPr/>
              </p:nvSpPr>
              <p:spPr bwMode="auto">
                <a:xfrm>
                  <a:off x="5284" y="1207"/>
                  <a:ext cx="12" cy="1320"/>
                </a:xfrm>
                <a:prstGeom prst="line">
                  <a:avLst/>
                </a:prstGeom>
                <a:noFill/>
                <a:ln w="19050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cs-CZ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129436291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90649" y="260351"/>
            <a:ext cx="8501831" cy="129644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3600" dirty="0"/>
              <a:t> </a:t>
            </a:r>
            <a:r>
              <a:rPr lang="cs-CZ" sz="4000" b="1" dirty="0">
                <a:solidFill>
                  <a:srgbClr val="FFFF00"/>
                </a:solidFill>
                <a:latin typeface="Arial Narrow" pitchFamily="34" charset="0"/>
              </a:rPr>
              <a:t>Vzájemné vazby mezi základními parametry „</a:t>
            </a:r>
            <a:r>
              <a:rPr lang="cs-CZ" sz="4000" b="1" dirty="0" err="1">
                <a:solidFill>
                  <a:srgbClr val="FFFF00"/>
                </a:solidFill>
                <a:latin typeface="Arial Narrow" pitchFamily="34" charset="0"/>
              </a:rPr>
              <a:t>Knock-out</a:t>
            </a:r>
            <a:r>
              <a:rPr lang="cs-CZ" sz="4000" b="1" dirty="0">
                <a:solidFill>
                  <a:srgbClr val="FFFF00"/>
                </a:solidFill>
                <a:latin typeface="Arial Narrow" pitchFamily="34" charset="0"/>
              </a:rPr>
              <a:t> Long certifikátu“</a:t>
            </a:r>
            <a:endParaRPr lang="cs-CZ" sz="4000" dirty="0">
              <a:solidFill>
                <a:srgbClr val="FFFF00"/>
              </a:solidFill>
            </a:endParaRPr>
          </a:p>
        </p:txBody>
      </p:sp>
      <p:grpSp>
        <p:nvGrpSpPr>
          <p:cNvPr id="442370" name="Group 3"/>
          <p:cNvGrpSpPr>
            <a:grpSpLocks/>
          </p:cNvGrpSpPr>
          <p:nvPr/>
        </p:nvGrpSpPr>
        <p:grpSpPr bwMode="auto">
          <a:xfrm>
            <a:off x="-107950" y="1556794"/>
            <a:ext cx="9359900" cy="5184574"/>
            <a:chOff x="158" y="1480"/>
            <a:chExt cx="5444" cy="2677"/>
          </a:xfrm>
        </p:grpSpPr>
        <p:sp>
          <p:nvSpPr>
            <p:cNvPr id="442372" name="AutoShape 4"/>
            <p:cNvSpPr>
              <a:spLocks noChangeAspect="1" noChangeArrowheads="1"/>
            </p:cNvSpPr>
            <p:nvPr/>
          </p:nvSpPr>
          <p:spPr bwMode="auto">
            <a:xfrm>
              <a:off x="158" y="1480"/>
              <a:ext cx="5444" cy="26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42373" name="Rectangle 5"/>
            <p:cNvSpPr>
              <a:spLocks noChangeArrowheads="1"/>
            </p:cNvSpPr>
            <p:nvPr/>
          </p:nvSpPr>
          <p:spPr bwMode="auto">
            <a:xfrm>
              <a:off x="3860" y="1686"/>
              <a:ext cx="1452" cy="226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42374" name="Text Box 6"/>
            <p:cNvSpPr txBox="1">
              <a:spLocks noChangeArrowheads="1"/>
            </p:cNvSpPr>
            <p:nvPr/>
          </p:nvSpPr>
          <p:spPr bwMode="auto">
            <a:xfrm>
              <a:off x="3860" y="1686"/>
              <a:ext cx="1452" cy="2471"/>
            </a:xfrm>
            <a:prstGeom prst="rect">
              <a:avLst/>
            </a:prstGeom>
            <a:solidFill>
              <a:srgbClr val="CC00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cs-CZ" sz="1200" b="1" dirty="0"/>
            </a:p>
            <a:p>
              <a:pPr algn="ctr"/>
              <a:endParaRPr lang="cs-CZ" sz="1200" b="1" dirty="0"/>
            </a:p>
            <a:p>
              <a:pPr algn="ctr"/>
              <a:r>
                <a:rPr lang="cs-CZ" sz="1800" b="1" dirty="0"/>
                <a:t>Emitent financuje</a:t>
              </a:r>
            </a:p>
            <a:p>
              <a:pPr algn="ctr"/>
              <a:r>
                <a:rPr lang="cs-CZ" sz="1800" b="1" dirty="0"/>
                <a:t>95 € </a:t>
              </a:r>
            </a:p>
            <a:p>
              <a:pPr algn="ctr"/>
              <a:r>
                <a:rPr lang="cs-CZ" sz="1800" dirty="0"/>
                <a:t>(Realizační cena)</a:t>
              </a:r>
            </a:p>
            <a:p>
              <a:pPr algn="ctr"/>
              <a:endParaRPr lang="cs-CZ" sz="1800" dirty="0"/>
            </a:p>
            <a:p>
              <a:pPr algn="ctr"/>
              <a:endParaRPr lang="cs-CZ" sz="1800" dirty="0"/>
            </a:p>
            <a:p>
              <a:pPr algn="ctr">
                <a:spcBef>
                  <a:spcPts val="900"/>
                </a:spcBef>
                <a:spcAft>
                  <a:spcPts val="300"/>
                </a:spcAft>
              </a:pPr>
              <a:endParaRPr lang="cs-CZ" sz="1800" b="1" dirty="0"/>
            </a:p>
            <a:p>
              <a:pPr algn="ctr">
                <a:spcBef>
                  <a:spcPts val="900"/>
                </a:spcBef>
                <a:spcAft>
                  <a:spcPts val="300"/>
                </a:spcAft>
              </a:pPr>
              <a:r>
                <a:rPr lang="cs-CZ" sz="1800" b="1" dirty="0"/>
                <a:t>Investor platí  5 €</a:t>
              </a:r>
            </a:p>
            <a:p>
              <a:pPr algn="ctr"/>
              <a:r>
                <a:rPr lang="cs-CZ" sz="1800" dirty="0"/>
                <a:t> (Cena certifikátu)</a:t>
              </a:r>
              <a:endParaRPr lang="cs-CZ" sz="1800" dirty="0">
                <a:latin typeface="Arial" charset="0"/>
              </a:endParaRPr>
            </a:p>
          </p:txBody>
        </p:sp>
        <p:grpSp>
          <p:nvGrpSpPr>
            <p:cNvPr id="442375" name="Group 7"/>
            <p:cNvGrpSpPr>
              <a:grpSpLocks/>
            </p:cNvGrpSpPr>
            <p:nvPr/>
          </p:nvGrpSpPr>
          <p:grpSpPr bwMode="auto">
            <a:xfrm>
              <a:off x="448" y="1686"/>
              <a:ext cx="4864" cy="2471"/>
              <a:chOff x="2238" y="2824"/>
              <a:chExt cx="8040" cy="3912"/>
            </a:xfrm>
          </p:grpSpPr>
          <p:sp>
            <p:nvSpPr>
              <p:cNvPr id="442376" name="Text Box 8"/>
              <p:cNvSpPr txBox="1">
                <a:spLocks noChangeArrowheads="1"/>
              </p:cNvSpPr>
              <p:nvPr/>
            </p:nvSpPr>
            <p:spPr bwMode="auto">
              <a:xfrm>
                <a:off x="2238" y="2824"/>
                <a:ext cx="2400" cy="3912"/>
              </a:xfrm>
              <a:prstGeom prst="rect">
                <a:avLst/>
              </a:prstGeom>
              <a:solidFill>
                <a:srgbClr val="6633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cs-CZ" sz="1200" b="1" dirty="0"/>
              </a:p>
              <a:p>
                <a:pPr algn="ctr"/>
                <a:endParaRPr lang="cs-CZ" sz="1200" b="1" dirty="0"/>
              </a:p>
              <a:p>
                <a:pPr algn="ctr"/>
                <a:r>
                  <a:rPr lang="cs-CZ" sz="1800" b="1" dirty="0"/>
                  <a:t>Hodnota podkladového indexu 10 000 bodů</a:t>
                </a:r>
              </a:p>
              <a:p>
                <a:pPr algn="ctr"/>
                <a:endParaRPr lang="cs-CZ" sz="1800" dirty="0"/>
              </a:p>
              <a:p>
                <a:pPr algn="ctr"/>
                <a:endParaRPr lang="cs-CZ" sz="1800" dirty="0"/>
              </a:p>
              <a:p>
                <a:pPr algn="ctr">
                  <a:spcBef>
                    <a:spcPts val="600"/>
                  </a:spcBef>
                </a:pPr>
                <a:r>
                  <a:rPr lang="cs-CZ" sz="1800" b="1" dirty="0"/>
                  <a:t>Cena podkladového aktiva </a:t>
                </a:r>
                <a:r>
                  <a:rPr lang="cs-CZ" sz="1800" b="1" dirty="0" smtClean="0"/>
                  <a:t>jednoho </a:t>
                </a:r>
                <a:r>
                  <a:rPr lang="cs-CZ" sz="1800" b="1" dirty="0"/>
                  <a:t>certifikátu </a:t>
                </a:r>
              </a:p>
              <a:p>
                <a:pPr algn="ctr">
                  <a:spcBef>
                    <a:spcPts val="1200"/>
                  </a:spcBef>
                </a:pPr>
                <a:endParaRPr lang="cs-CZ" sz="1800" b="1" dirty="0"/>
              </a:p>
              <a:p>
                <a:pPr algn="ctr">
                  <a:spcBef>
                    <a:spcPts val="1200"/>
                  </a:spcBef>
                </a:pPr>
                <a:r>
                  <a:rPr lang="cs-CZ" sz="1800" b="1" dirty="0"/>
                  <a:t>10 000 : 100 = 100 €</a:t>
                </a:r>
                <a:endParaRPr lang="cs-CZ" sz="1800" dirty="0">
                  <a:latin typeface="Arial" charset="0"/>
                </a:endParaRPr>
              </a:p>
            </p:txBody>
          </p:sp>
          <p:sp>
            <p:nvSpPr>
              <p:cNvPr id="442377" name="Text Box 9"/>
              <p:cNvSpPr txBox="1">
                <a:spLocks noChangeArrowheads="1"/>
              </p:cNvSpPr>
              <p:nvPr/>
            </p:nvSpPr>
            <p:spPr bwMode="auto">
              <a:xfrm>
                <a:off x="4638" y="2824"/>
                <a:ext cx="3240" cy="38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 sz="1100" dirty="0"/>
              </a:p>
              <a:p>
                <a:endParaRPr lang="cs-CZ" sz="1100" dirty="0"/>
              </a:p>
              <a:p>
                <a:endParaRPr lang="cs-CZ" sz="1100" dirty="0"/>
              </a:p>
              <a:p>
                <a:endParaRPr lang="cs-CZ" sz="1100" dirty="0"/>
              </a:p>
              <a:p>
                <a:endParaRPr lang="cs-CZ" sz="1100" dirty="0"/>
              </a:p>
              <a:p>
                <a:endParaRPr lang="cs-CZ" sz="1100" dirty="0"/>
              </a:p>
              <a:p>
                <a:pPr algn="ctr"/>
                <a:endParaRPr lang="cs-CZ" sz="1000" b="1" dirty="0"/>
              </a:p>
              <a:p>
                <a:pPr algn="ctr">
                  <a:spcBef>
                    <a:spcPts val="1200"/>
                  </a:spcBef>
                  <a:spcAft>
                    <a:spcPts val="600"/>
                  </a:spcAft>
                </a:pPr>
                <a:endParaRPr lang="cs-CZ" sz="1000" b="1" dirty="0"/>
              </a:p>
              <a:p>
                <a:pPr algn="ctr">
                  <a:spcBef>
                    <a:spcPts val="1200"/>
                  </a:spcBef>
                  <a:spcAft>
                    <a:spcPts val="600"/>
                  </a:spcAft>
                </a:pPr>
                <a:endParaRPr lang="cs-CZ" sz="1000" b="1" dirty="0"/>
              </a:p>
              <a:p>
                <a:pPr algn="ctr">
                  <a:spcBef>
                    <a:spcPts val="600"/>
                  </a:spcBef>
                  <a:spcAft>
                    <a:spcPts val="600"/>
                  </a:spcAft>
                </a:pPr>
                <a:endParaRPr lang="cs-CZ" sz="1000" b="1" dirty="0" smtClean="0"/>
              </a:p>
              <a:p>
                <a:pPr algn="ctr">
                  <a:spcBef>
                    <a:spcPts val="0"/>
                  </a:spcBef>
                  <a:spcAft>
                    <a:spcPts val="600"/>
                  </a:spcAft>
                </a:pPr>
                <a:endParaRPr lang="cs-CZ" sz="1000" b="1" dirty="0" smtClean="0"/>
              </a:p>
              <a:p>
                <a:pPr algn="ctr">
                  <a:spcBef>
                    <a:spcPts val="1200"/>
                  </a:spcBef>
                  <a:spcAft>
                    <a:spcPts val="600"/>
                  </a:spcAft>
                </a:pPr>
                <a:endParaRPr lang="cs-CZ" sz="1400" b="1" dirty="0" smtClean="0"/>
              </a:p>
              <a:p>
                <a:pPr algn="ctr">
                  <a:spcBef>
                    <a:spcPts val="1200"/>
                  </a:spcBef>
                  <a:spcAft>
                    <a:spcPts val="600"/>
                  </a:spcAft>
                </a:pPr>
                <a:r>
                  <a:rPr lang="cs-CZ" sz="1600" b="1" dirty="0" smtClean="0"/>
                  <a:t>Realizační </a:t>
                </a:r>
                <a:r>
                  <a:rPr lang="cs-CZ" sz="1600" b="1" dirty="0"/>
                  <a:t>(bazická) cena</a:t>
                </a:r>
                <a:r>
                  <a:rPr lang="cs-CZ" sz="1600" dirty="0"/>
                  <a:t> odpovídající při páce 20 hodnotě podkladového indexu 9500 </a:t>
                </a:r>
                <a:r>
                  <a:rPr lang="cs-CZ" sz="1600" dirty="0" smtClean="0"/>
                  <a:t>bodů</a:t>
                </a:r>
              </a:p>
              <a:p>
                <a:pPr algn="ctr"/>
                <a:endParaRPr lang="cs-CZ" sz="800" b="1" dirty="0"/>
              </a:p>
              <a:p>
                <a:pPr algn="ctr"/>
                <a:r>
                  <a:rPr lang="cs-CZ" sz="2400" b="1" dirty="0" err="1" smtClean="0"/>
                  <a:t>Knock-out</a:t>
                </a:r>
                <a:r>
                  <a:rPr lang="cs-CZ" sz="2400" b="1" dirty="0" smtClean="0"/>
                  <a:t> </a:t>
                </a:r>
                <a:r>
                  <a:rPr lang="cs-CZ" sz="2400" b="1" dirty="0"/>
                  <a:t>hranice</a:t>
                </a:r>
                <a:endParaRPr lang="cs-CZ" sz="2400" dirty="0">
                  <a:latin typeface="Arial" charset="0"/>
                </a:endParaRPr>
              </a:p>
            </p:txBody>
          </p:sp>
          <p:sp>
            <p:nvSpPr>
              <p:cNvPr id="442378" name="Rectangle 10"/>
              <p:cNvSpPr>
                <a:spLocks noChangeArrowheads="1"/>
              </p:cNvSpPr>
              <p:nvPr/>
            </p:nvSpPr>
            <p:spPr bwMode="auto">
              <a:xfrm>
                <a:off x="2238" y="2824"/>
                <a:ext cx="8040" cy="3912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42379" name="Line 11"/>
              <p:cNvSpPr>
                <a:spLocks noChangeShapeType="1"/>
              </p:cNvSpPr>
              <p:nvPr/>
            </p:nvSpPr>
            <p:spPr bwMode="auto">
              <a:xfrm flipV="1">
                <a:off x="4638" y="6066"/>
                <a:ext cx="3240" cy="15"/>
              </a:xfrm>
              <a:prstGeom prst="line">
                <a:avLst/>
              </a:prstGeom>
              <a:noFill/>
              <a:ln w="50800" cmpd="thickThin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</p:grp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4738"/>
            <a:ext cx="9036050" cy="7920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4000" b="1" dirty="0">
                <a:solidFill>
                  <a:srgbClr val="FFFF00"/>
                </a:solidFill>
                <a:latin typeface="Arial Narrow" panose="020B0606020202030204" pitchFamily="34" charset="0"/>
              </a:rPr>
              <a:t>Pozice držitele „</a:t>
            </a:r>
            <a:r>
              <a:rPr lang="cs-CZ" sz="4000" b="1" dirty="0" err="1">
                <a:solidFill>
                  <a:srgbClr val="FFFF00"/>
                </a:solidFill>
                <a:latin typeface="Arial Narrow" pitchFamily="34" charset="0"/>
              </a:rPr>
              <a:t>Knock-out</a:t>
            </a:r>
            <a:r>
              <a:rPr lang="cs-CZ" sz="4000" b="1" dirty="0">
                <a:solidFill>
                  <a:srgbClr val="FFFF00"/>
                </a:solidFill>
                <a:latin typeface="Arial Narrow" pitchFamily="34" charset="0"/>
              </a:rPr>
              <a:t> Long certifikátu“  </a:t>
            </a:r>
          </a:p>
        </p:txBody>
      </p:sp>
      <p:sp>
        <p:nvSpPr>
          <p:cNvPr id="35738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3814763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sz="2800" smtClean="0"/>
              <a:t> </a:t>
            </a:r>
          </a:p>
        </p:txBody>
      </p:sp>
      <p:graphicFrame>
        <p:nvGraphicFramePr>
          <p:cNvPr id="357380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74890979"/>
              </p:ext>
            </p:extLst>
          </p:nvPr>
        </p:nvGraphicFramePr>
        <p:xfrm>
          <a:off x="104775" y="1196752"/>
          <a:ext cx="8942388" cy="5661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7639" name="Document" r:id="rId3" imgW="5883635" imgH="3060292" progId="Word.Document.8">
                  <p:embed/>
                </p:oleObj>
              </mc:Choice>
              <mc:Fallback>
                <p:oleObj name="Document" r:id="rId3" imgW="5883635" imgH="3060292" progId="Word.Documen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" y="1196752"/>
                        <a:ext cx="8942388" cy="56612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1407"/>
            <a:ext cx="7772400" cy="1008063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Přímé a nepřímé financování </a:t>
            </a:r>
          </a:p>
        </p:txBody>
      </p:sp>
      <p:grpSp>
        <p:nvGrpSpPr>
          <p:cNvPr id="22530" name="Group 68"/>
          <p:cNvGrpSpPr>
            <a:grpSpLocks/>
          </p:cNvGrpSpPr>
          <p:nvPr/>
        </p:nvGrpSpPr>
        <p:grpSpPr bwMode="auto">
          <a:xfrm>
            <a:off x="323850" y="1196753"/>
            <a:ext cx="8367713" cy="5451698"/>
            <a:chOff x="204" y="935"/>
            <a:chExt cx="5271" cy="3253"/>
          </a:xfrm>
        </p:grpSpPr>
        <p:sp>
          <p:nvSpPr>
            <p:cNvPr id="156706" name="Text Box 34"/>
            <p:cNvSpPr txBox="1">
              <a:spLocks noChangeArrowheads="1"/>
            </p:cNvSpPr>
            <p:nvPr/>
          </p:nvSpPr>
          <p:spPr bwMode="auto">
            <a:xfrm>
              <a:off x="2291" y="2909"/>
              <a:ext cx="1088" cy="793"/>
            </a:xfrm>
            <a:prstGeom prst="rect">
              <a:avLst/>
            </a:prstGeom>
            <a:solidFill>
              <a:srgbClr val="FF33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 anchorCtr="1"/>
            <a:lstStyle/>
            <a:p>
              <a:pPr algn="ctr">
                <a:spcBef>
                  <a:spcPts val="1200"/>
                </a:spcBef>
                <a:defRPr/>
              </a:pPr>
              <a:r>
                <a:rPr lang="cs-CZ" sz="2800" b="1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Finanční trhy</a:t>
              </a:r>
              <a:endParaRPr lang="cs-CZ" sz="2800" dirty="0"/>
            </a:p>
          </p:txBody>
        </p:sp>
        <p:sp>
          <p:nvSpPr>
            <p:cNvPr id="22532" name="Text Box 35"/>
            <p:cNvSpPr txBox="1">
              <a:spLocks noChangeArrowheads="1"/>
            </p:cNvSpPr>
            <p:nvPr/>
          </p:nvSpPr>
          <p:spPr bwMode="auto">
            <a:xfrm>
              <a:off x="3288" y="2750"/>
              <a:ext cx="1024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800" b="1"/>
                <a:t>Tok</a:t>
              </a:r>
            </a:p>
            <a:p>
              <a:pPr algn="ctr"/>
              <a:r>
                <a:rPr lang="cs-CZ" sz="1800" b="1"/>
                <a:t>peněz</a:t>
              </a:r>
            </a:p>
          </p:txBody>
        </p:sp>
        <p:sp>
          <p:nvSpPr>
            <p:cNvPr id="22533" name="Text Box 36"/>
            <p:cNvSpPr txBox="1">
              <a:spLocks noChangeArrowheads="1"/>
            </p:cNvSpPr>
            <p:nvPr/>
          </p:nvSpPr>
          <p:spPr bwMode="auto">
            <a:xfrm>
              <a:off x="1349" y="2682"/>
              <a:ext cx="902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600"/>
                </a:spcBef>
              </a:pPr>
              <a:r>
                <a:rPr lang="cs-CZ" sz="1800" b="1"/>
                <a:t>Tok</a:t>
              </a:r>
            </a:p>
            <a:p>
              <a:pPr algn="ctr"/>
              <a:r>
                <a:rPr lang="cs-CZ" sz="1800" b="1"/>
                <a:t>peněz</a:t>
              </a:r>
            </a:p>
          </p:txBody>
        </p:sp>
        <p:sp>
          <p:nvSpPr>
            <p:cNvPr id="22534" name="Text Box 37"/>
            <p:cNvSpPr txBox="1">
              <a:spLocks noChangeArrowheads="1"/>
            </p:cNvSpPr>
            <p:nvPr/>
          </p:nvSpPr>
          <p:spPr bwMode="auto">
            <a:xfrm>
              <a:off x="567" y="1298"/>
              <a:ext cx="1196" cy="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b="1"/>
                <a:t>Tok peněz</a:t>
              </a:r>
            </a:p>
          </p:txBody>
        </p:sp>
        <p:sp>
          <p:nvSpPr>
            <p:cNvPr id="156710" name="Text Box 38"/>
            <p:cNvSpPr txBox="1">
              <a:spLocks noChangeArrowheads="1"/>
            </p:cNvSpPr>
            <p:nvPr/>
          </p:nvSpPr>
          <p:spPr bwMode="auto">
            <a:xfrm>
              <a:off x="1791" y="1360"/>
              <a:ext cx="2088" cy="681"/>
            </a:xfrm>
            <a:prstGeom prst="rect">
              <a:avLst/>
            </a:prstGeom>
            <a:solidFill>
              <a:srgbClr val="FFCC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  <a:defRPr/>
              </a:pPr>
              <a:r>
                <a:rPr lang="cs-CZ" sz="2400" b="1" u="sng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Finanční </a:t>
              </a:r>
            </a:p>
            <a:p>
              <a:pPr algn="ctr">
                <a:spcAft>
                  <a:spcPts val="300"/>
                </a:spcAft>
                <a:defRPr/>
              </a:pPr>
              <a:r>
                <a:rPr lang="cs-CZ" sz="2400" b="1" u="sng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zprostředkovatelé</a:t>
              </a:r>
              <a:endParaRPr lang="cs-CZ" sz="2400" b="1" dirty="0">
                <a:solidFill>
                  <a:schemeClr val="bg2"/>
                </a:solidFill>
              </a:endParaRPr>
            </a:p>
          </p:txBody>
        </p:sp>
        <p:sp>
          <p:nvSpPr>
            <p:cNvPr id="156711" name="Text Box 39"/>
            <p:cNvSpPr txBox="1">
              <a:spLocks noChangeArrowheads="1"/>
            </p:cNvSpPr>
            <p:nvPr/>
          </p:nvSpPr>
          <p:spPr bwMode="auto">
            <a:xfrm>
              <a:off x="204" y="2386"/>
              <a:ext cx="1251" cy="1360"/>
            </a:xfrm>
            <a:prstGeom prst="rect">
              <a:avLst/>
            </a:prstGeom>
            <a:solidFill>
              <a:srgbClr val="FFCC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r>
                <a:rPr lang="cs-CZ" b="1" u="sng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Věřitelé</a:t>
              </a:r>
            </a:p>
            <a:p>
              <a:pPr>
                <a:spcBef>
                  <a:spcPts val="600"/>
                </a:spcBef>
                <a:defRPr/>
              </a:pPr>
              <a:r>
                <a:rPr lang="cs-CZ" b="1">
                  <a:solidFill>
                    <a:schemeClr val="bg2"/>
                  </a:solidFill>
                </a:rPr>
                <a:t>Domácnosti</a:t>
              </a:r>
            </a:p>
            <a:p>
              <a:pPr>
                <a:defRPr/>
              </a:pPr>
              <a:r>
                <a:rPr lang="cs-CZ" b="1">
                  <a:solidFill>
                    <a:schemeClr val="bg2"/>
                  </a:solidFill>
                </a:rPr>
                <a:t>Firmy</a:t>
              </a:r>
            </a:p>
            <a:p>
              <a:pPr>
                <a:defRPr/>
              </a:pPr>
              <a:r>
                <a:rPr lang="cs-CZ" b="1">
                  <a:solidFill>
                    <a:schemeClr val="bg2"/>
                  </a:solidFill>
                </a:rPr>
                <a:t>Vlády</a:t>
              </a:r>
            </a:p>
            <a:p>
              <a:pPr>
                <a:spcBef>
                  <a:spcPts val="1200"/>
                </a:spcBef>
                <a:defRPr/>
              </a:pPr>
              <a:r>
                <a:rPr lang="cs-CZ" b="1">
                  <a:solidFill>
                    <a:schemeClr val="bg2"/>
                  </a:solidFill>
                </a:rPr>
                <a:t>Domácí nebo</a:t>
              </a:r>
            </a:p>
            <a:p>
              <a:pPr>
                <a:defRPr/>
              </a:pPr>
              <a:r>
                <a:rPr lang="cs-CZ" b="1">
                  <a:solidFill>
                    <a:schemeClr val="bg2"/>
                  </a:solidFill>
                </a:rPr>
                <a:t>zahraniční</a:t>
              </a:r>
            </a:p>
            <a:p>
              <a:pPr>
                <a:defRPr/>
              </a:pPr>
              <a:endParaRPr lang="cs-CZ" b="1">
                <a:solidFill>
                  <a:schemeClr val="bg2"/>
                </a:solidFill>
              </a:endParaRPr>
            </a:p>
            <a:p>
              <a:pPr lvl="1">
                <a:defRPr/>
              </a:pPr>
              <a:r>
                <a:rPr lang="cs-CZ"/>
                <a:t>.</a:t>
              </a:r>
            </a:p>
          </p:txBody>
        </p:sp>
        <p:sp>
          <p:nvSpPr>
            <p:cNvPr id="22537" name="Line 40"/>
            <p:cNvSpPr>
              <a:spLocks noChangeShapeType="1"/>
            </p:cNvSpPr>
            <p:nvPr/>
          </p:nvSpPr>
          <p:spPr bwMode="auto">
            <a:xfrm flipV="1">
              <a:off x="431" y="1570"/>
              <a:ext cx="0" cy="76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2538" name="Line 41"/>
            <p:cNvSpPr>
              <a:spLocks noChangeShapeType="1"/>
            </p:cNvSpPr>
            <p:nvPr/>
          </p:nvSpPr>
          <p:spPr bwMode="auto">
            <a:xfrm>
              <a:off x="431" y="1570"/>
              <a:ext cx="1360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56714" name="Text Box 42"/>
            <p:cNvSpPr txBox="1">
              <a:spLocks noChangeArrowheads="1"/>
            </p:cNvSpPr>
            <p:nvPr/>
          </p:nvSpPr>
          <p:spPr bwMode="auto">
            <a:xfrm>
              <a:off x="4191" y="2386"/>
              <a:ext cx="1280" cy="1407"/>
            </a:xfrm>
            <a:prstGeom prst="rect">
              <a:avLst/>
            </a:prstGeom>
            <a:solidFill>
              <a:srgbClr val="FFCC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r>
                <a:rPr lang="cs-CZ" b="1" u="sng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Dlužníci</a:t>
              </a:r>
            </a:p>
            <a:p>
              <a:pPr>
                <a:spcBef>
                  <a:spcPts val="600"/>
                </a:spcBef>
                <a:defRPr/>
              </a:pPr>
              <a:r>
                <a:rPr lang="cs-CZ" b="1" dirty="0">
                  <a:solidFill>
                    <a:schemeClr val="bg2"/>
                  </a:solidFill>
                </a:rPr>
                <a:t>Domácnosti</a:t>
              </a:r>
            </a:p>
            <a:p>
              <a:pPr>
                <a:defRPr/>
              </a:pPr>
              <a:r>
                <a:rPr lang="cs-CZ" b="1" dirty="0">
                  <a:solidFill>
                    <a:schemeClr val="bg2"/>
                  </a:solidFill>
                </a:rPr>
                <a:t>Firmy</a:t>
              </a:r>
            </a:p>
            <a:p>
              <a:pPr>
                <a:defRPr/>
              </a:pPr>
              <a:r>
                <a:rPr lang="cs-CZ" b="1" dirty="0">
                  <a:solidFill>
                    <a:schemeClr val="bg2"/>
                  </a:solidFill>
                </a:rPr>
                <a:t>Vlády</a:t>
              </a:r>
            </a:p>
            <a:p>
              <a:pPr>
                <a:spcBef>
                  <a:spcPts val="1200"/>
                </a:spcBef>
                <a:defRPr/>
              </a:pPr>
              <a:r>
                <a:rPr lang="cs-CZ" b="1" dirty="0">
                  <a:solidFill>
                    <a:schemeClr val="bg2"/>
                  </a:solidFill>
                </a:rPr>
                <a:t>Domácí nebo</a:t>
              </a:r>
            </a:p>
            <a:p>
              <a:pPr>
                <a:defRPr/>
              </a:pPr>
              <a:r>
                <a:rPr lang="cs-CZ" b="1" dirty="0">
                  <a:solidFill>
                    <a:schemeClr val="bg2"/>
                  </a:solidFill>
                </a:rPr>
                <a:t>zahraniční</a:t>
              </a:r>
            </a:p>
            <a:p>
              <a:pPr>
                <a:defRPr/>
              </a:pPr>
              <a:endParaRPr lang="cs-CZ" b="1" dirty="0">
                <a:solidFill>
                  <a:schemeClr val="bg2"/>
                </a:solidFill>
              </a:endParaRPr>
            </a:p>
            <a:p>
              <a:pPr lvl="1">
                <a:defRPr/>
              </a:pPr>
              <a:r>
                <a:rPr lang="cs-CZ" dirty="0"/>
                <a:t>.</a:t>
              </a:r>
            </a:p>
          </p:txBody>
        </p:sp>
        <p:sp>
          <p:nvSpPr>
            <p:cNvPr id="22540" name="Text Box 43"/>
            <p:cNvSpPr txBox="1">
              <a:spLocks noChangeArrowheads="1"/>
            </p:cNvSpPr>
            <p:nvPr/>
          </p:nvSpPr>
          <p:spPr bwMode="auto">
            <a:xfrm>
              <a:off x="3969" y="1253"/>
              <a:ext cx="1070" cy="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b="1"/>
                <a:t>Tok peněz</a:t>
              </a:r>
            </a:p>
          </p:txBody>
        </p:sp>
        <p:sp>
          <p:nvSpPr>
            <p:cNvPr id="22541" name="Line 45"/>
            <p:cNvSpPr>
              <a:spLocks noChangeShapeType="1"/>
            </p:cNvSpPr>
            <p:nvPr/>
          </p:nvSpPr>
          <p:spPr bwMode="auto">
            <a:xfrm>
              <a:off x="5284" y="1616"/>
              <a:ext cx="1" cy="76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2542" name="Line 46"/>
            <p:cNvSpPr>
              <a:spLocks noChangeShapeType="1"/>
            </p:cNvSpPr>
            <p:nvPr/>
          </p:nvSpPr>
          <p:spPr bwMode="auto">
            <a:xfrm flipV="1">
              <a:off x="1468" y="3113"/>
              <a:ext cx="823" cy="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2543" name="Line 47"/>
            <p:cNvSpPr>
              <a:spLocks noChangeShapeType="1"/>
            </p:cNvSpPr>
            <p:nvPr/>
          </p:nvSpPr>
          <p:spPr bwMode="auto">
            <a:xfrm>
              <a:off x="3424" y="3113"/>
              <a:ext cx="768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2544" name="Line 48"/>
            <p:cNvSpPr>
              <a:spLocks noChangeShapeType="1"/>
            </p:cNvSpPr>
            <p:nvPr/>
          </p:nvSpPr>
          <p:spPr bwMode="auto">
            <a:xfrm>
              <a:off x="2607" y="2136"/>
              <a:ext cx="0" cy="65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2545" name="Text Box 49"/>
            <p:cNvSpPr txBox="1">
              <a:spLocks noChangeArrowheads="1"/>
            </p:cNvSpPr>
            <p:nvPr/>
          </p:nvSpPr>
          <p:spPr bwMode="auto">
            <a:xfrm>
              <a:off x="1999" y="2136"/>
              <a:ext cx="682" cy="5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600"/>
                </a:spcBef>
                <a:spcAft>
                  <a:spcPts val="900"/>
                </a:spcAft>
              </a:pPr>
              <a:r>
                <a:rPr lang="cs-CZ" sz="1800" b="1"/>
                <a:t>Tok peněz</a:t>
              </a:r>
            </a:p>
            <a:p>
              <a:endParaRPr lang="cs-CZ"/>
            </a:p>
          </p:txBody>
        </p:sp>
        <p:sp>
          <p:nvSpPr>
            <p:cNvPr id="22546" name="Text Box 50"/>
            <p:cNvSpPr txBox="1">
              <a:spLocks noChangeArrowheads="1"/>
            </p:cNvSpPr>
            <p:nvPr/>
          </p:nvSpPr>
          <p:spPr bwMode="auto">
            <a:xfrm>
              <a:off x="1883" y="3915"/>
              <a:ext cx="1920" cy="2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600"/>
                </a:spcBef>
                <a:spcAft>
                  <a:spcPts val="300"/>
                </a:spcAft>
              </a:pPr>
              <a:r>
                <a:rPr lang="cs-CZ" sz="2800" b="1" i="1" dirty="0">
                  <a:solidFill>
                    <a:srgbClr val="66FF33"/>
                  </a:solidFill>
                </a:rPr>
                <a:t>Přímé financování</a:t>
              </a:r>
            </a:p>
          </p:txBody>
        </p:sp>
        <p:sp>
          <p:nvSpPr>
            <p:cNvPr id="22547" name="Text Box 51"/>
            <p:cNvSpPr txBox="1">
              <a:spLocks noChangeArrowheads="1"/>
            </p:cNvSpPr>
            <p:nvPr/>
          </p:nvSpPr>
          <p:spPr bwMode="auto">
            <a:xfrm>
              <a:off x="1571" y="935"/>
              <a:ext cx="2432" cy="3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600"/>
                </a:spcBef>
              </a:pPr>
              <a:r>
                <a:rPr lang="cs-CZ" sz="2800" b="1" i="1" dirty="0">
                  <a:solidFill>
                    <a:srgbClr val="66FF33"/>
                  </a:solidFill>
                </a:rPr>
                <a:t>Nepřímé financování</a:t>
              </a:r>
            </a:p>
            <a:p>
              <a:endParaRPr lang="cs-CZ" sz="2800" dirty="0"/>
            </a:p>
          </p:txBody>
        </p:sp>
        <p:sp>
          <p:nvSpPr>
            <p:cNvPr id="22548" name="Line 52"/>
            <p:cNvSpPr>
              <a:spLocks noChangeShapeType="1"/>
            </p:cNvSpPr>
            <p:nvPr/>
          </p:nvSpPr>
          <p:spPr bwMode="auto">
            <a:xfrm>
              <a:off x="204" y="3339"/>
              <a:ext cx="1280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2549" name="Line 53"/>
            <p:cNvSpPr>
              <a:spLocks noChangeShapeType="1"/>
            </p:cNvSpPr>
            <p:nvPr/>
          </p:nvSpPr>
          <p:spPr bwMode="auto">
            <a:xfrm>
              <a:off x="4195" y="3339"/>
              <a:ext cx="1280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2550" name="Text Box 54"/>
            <p:cNvSpPr txBox="1">
              <a:spLocks noChangeArrowheads="1"/>
            </p:cNvSpPr>
            <p:nvPr/>
          </p:nvSpPr>
          <p:spPr bwMode="auto">
            <a:xfrm>
              <a:off x="521" y="1706"/>
              <a:ext cx="1215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b="1"/>
                <a:t>Tok finančních</a:t>
              </a:r>
            </a:p>
            <a:p>
              <a:pPr algn="ctr"/>
              <a:r>
                <a:rPr lang="cs-CZ" b="1"/>
                <a:t>dokumentů</a:t>
              </a:r>
            </a:p>
          </p:txBody>
        </p:sp>
        <p:sp>
          <p:nvSpPr>
            <p:cNvPr id="22551" name="Rectangle 55"/>
            <p:cNvSpPr>
              <a:spLocks noChangeArrowheads="1"/>
            </p:cNvSpPr>
            <p:nvPr/>
          </p:nvSpPr>
          <p:spPr bwMode="auto">
            <a:xfrm>
              <a:off x="4015" y="1797"/>
              <a:ext cx="1224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b="1"/>
                <a:t>Tok finančních</a:t>
              </a:r>
            </a:p>
            <a:p>
              <a:pPr algn="ctr"/>
              <a:r>
                <a:rPr lang="cs-CZ" b="1"/>
                <a:t>dokumentů</a:t>
              </a:r>
            </a:p>
          </p:txBody>
        </p:sp>
        <p:sp>
          <p:nvSpPr>
            <p:cNvPr id="22552" name="Rectangle 56"/>
            <p:cNvSpPr>
              <a:spLocks noChangeArrowheads="1"/>
            </p:cNvSpPr>
            <p:nvPr/>
          </p:nvSpPr>
          <p:spPr bwMode="auto">
            <a:xfrm>
              <a:off x="2911" y="2136"/>
              <a:ext cx="910" cy="7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800" b="1"/>
                <a:t>Tok</a:t>
              </a:r>
            </a:p>
            <a:p>
              <a:pPr algn="ctr"/>
              <a:r>
                <a:rPr lang="cs-CZ" sz="1800" b="1"/>
                <a:t>finančních</a:t>
              </a:r>
            </a:p>
            <a:p>
              <a:pPr algn="ctr"/>
              <a:r>
                <a:rPr lang="cs-CZ" sz="1800" b="1"/>
                <a:t>dokumentů</a:t>
              </a:r>
            </a:p>
          </p:txBody>
        </p:sp>
        <p:sp>
          <p:nvSpPr>
            <p:cNvPr id="22553" name="Text Box 57"/>
            <p:cNvSpPr txBox="1">
              <a:spLocks noChangeArrowheads="1"/>
            </p:cNvSpPr>
            <p:nvPr/>
          </p:nvSpPr>
          <p:spPr bwMode="auto">
            <a:xfrm>
              <a:off x="1383" y="3339"/>
              <a:ext cx="988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800" b="1"/>
                <a:t>Tok</a:t>
              </a:r>
            </a:p>
            <a:p>
              <a:pPr algn="ctr"/>
              <a:r>
                <a:rPr lang="cs-CZ" sz="1800" b="1"/>
                <a:t>finančních dokumentů</a:t>
              </a:r>
            </a:p>
          </p:txBody>
        </p:sp>
        <p:sp>
          <p:nvSpPr>
            <p:cNvPr id="22554" name="Rectangle 58"/>
            <p:cNvSpPr>
              <a:spLocks noChangeArrowheads="1"/>
            </p:cNvSpPr>
            <p:nvPr/>
          </p:nvSpPr>
          <p:spPr bwMode="auto">
            <a:xfrm>
              <a:off x="3367" y="3337"/>
              <a:ext cx="910" cy="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800" b="1"/>
                <a:t>Tok</a:t>
              </a:r>
            </a:p>
            <a:p>
              <a:pPr algn="ctr"/>
              <a:r>
                <a:rPr lang="cs-CZ" sz="1800" b="1"/>
                <a:t>finančních dokumentů</a:t>
              </a:r>
            </a:p>
          </p:txBody>
        </p:sp>
        <p:sp>
          <p:nvSpPr>
            <p:cNvPr id="22555" name="Line 59"/>
            <p:cNvSpPr>
              <a:spLocks noChangeShapeType="1"/>
            </p:cNvSpPr>
            <p:nvPr/>
          </p:nvSpPr>
          <p:spPr bwMode="auto">
            <a:xfrm flipH="1">
              <a:off x="1475" y="3249"/>
              <a:ext cx="816" cy="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prstDash val="lgDashDot"/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2556" name="Line 60"/>
            <p:cNvSpPr>
              <a:spLocks noChangeShapeType="1"/>
            </p:cNvSpPr>
            <p:nvPr/>
          </p:nvSpPr>
          <p:spPr bwMode="auto">
            <a:xfrm flipH="1">
              <a:off x="3424" y="3249"/>
              <a:ext cx="727" cy="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prstDash val="lgDashDot"/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2557" name="Line 61"/>
            <p:cNvSpPr>
              <a:spLocks noChangeShapeType="1"/>
            </p:cNvSpPr>
            <p:nvPr/>
          </p:nvSpPr>
          <p:spPr bwMode="auto">
            <a:xfrm>
              <a:off x="567" y="1661"/>
              <a:ext cx="0" cy="726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prstDash val="lgDashDot"/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2558" name="Line 62"/>
            <p:cNvSpPr>
              <a:spLocks noChangeShapeType="1"/>
            </p:cNvSpPr>
            <p:nvPr/>
          </p:nvSpPr>
          <p:spPr bwMode="auto">
            <a:xfrm>
              <a:off x="612" y="1661"/>
              <a:ext cx="1179" cy="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prstDash val="lgDashDot"/>
              <a:round/>
              <a:headEnd/>
              <a:tailEnd/>
            </a:ln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2559" name="Line 63"/>
            <p:cNvSpPr>
              <a:spLocks noChangeShapeType="1"/>
            </p:cNvSpPr>
            <p:nvPr/>
          </p:nvSpPr>
          <p:spPr bwMode="auto">
            <a:xfrm>
              <a:off x="5193" y="1752"/>
              <a:ext cx="0" cy="635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prstDash val="lgDashDot"/>
              <a:round/>
              <a:headEnd/>
              <a:tailEnd/>
            </a:ln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2560" name="Line 64"/>
            <p:cNvSpPr>
              <a:spLocks noChangeShapeType="1"/>
            </p:cNvSpPr>
            <p:nvPr/>
          </p:nvSpPr>
          <p:spPr bwMode="auto">
            <a:xfrm flipH="1">
              <a:off x="3923" y="1752"/>
              <a:ext cx="1270" cy="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prstDash val="lgDashDot"/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2561" name="Line 66"/>
            <p:cNvSpPr>
              <a:spLocks noChangeShapeType="1"/>
            </p:cNvSpPr>
            <p:nvPr/>
          </p:nvSpPr>
          <p:spPr bwMode="auto">
            <a:xfrm flipH="1">
              <a:off x="3879" y="1616"/>
              <a:ext cx="1405" cy="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22562" name="Line 67"/>
            <p:cNvSpPr>
              <a:spLocks noChangeShapeType="1"/>
            </p:cNvSpPr>
            <p:nvPr/>
          </p:nvSpPr>
          <p:spPr bwMode="auto">
            <a:xfrm flipV="1">
              <a:off x="2880" y="2115"/>
              <a:ext cx="0" cy="68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prstDash val="lgDashDot"/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cs-CZ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24245"/>
            <a:ext cx="8424936" cy="1224136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4000" b="1" dirty="0">
                <a:solidFill>
                  <a:srgbClr val="FFFF00"/>
                </a:solidFill>
                <a:latin typeface="Arial Narrow" panose="020B0606020202030204" pitchFamily="34" charset="0"/>
              </a:rPr>
              <a:t>Vzájemné vazby mezi základními parametry „</a:t>
            </a:r>
            <a:r>
              <a:rPr lang="cs-CZ" sz="4000" b="1" dirty="0" err="1">
                <a:solidFill>
                  <a:srgbClr val="FFFF00"/>
                </a:solidFill>
                <a:latin typeface="Arial Narrow" pitchFamily="34" charset="0"/>
              </a:rPr>
              <a:t>Knock-out</a:t>
            </a:r>
            <a:r>
              <a:rPr lang="cs-CZ" sz="4000" b="1" dirty="0">
                <a:solidFill>
                  <a:srgbClr val="FFFF00"/>
                </a:solidFill>
                <a:latin typeface="Arial Narrow" pitchFamily="34" charset="0"/>
              </a:rPr>
              <a:t> </a:t>
            </a:r>
            <a:r>
              <a:rPr lang="cs-CZ" sz="4000" b="1" dirty="0" err="1">
                <a:solidFill>
                  <a:srgbClr val="FFFF00"/>
                </a:solidFill>
                <a:latin typeface="Arial Narrow" pitchFamily="34" charset="0"/>
              </a:rPr>
              <a:t>Short</a:t>
            </a:r>
            <a:r>
              <a:rPr lang="cs-CZ" sz="4000" b="1" dirty="0">
                <a:solidFill>
                  <a:srgbClr val="FFFF00"/>
                </a:solidFill>
                <a:latin typeface="Arial Narrow" pitchFamily="34" charset="0"/>
              </a:rPr>
              <a:t> certifikátu“</a:t>
            </a:r>
            <a:r>
              <a:rPr lang="cs-CZ" sz="4000" dirty="0">
                <a:solidFill>
                  <a:srgbClr val="FFFF00"/>
                </a:solidFill>
                <a:latin typeface="Arial Narrow" panose="020B0606020202030204" pitchFamily="34" charset="0"/>
              </a:rPr>
              <a:t> </a:t>
            </a:r>
          </a:p>
        </p:txBody>
      </p:sp>
      <p:grpSp>
        <p:nvGrpSpPr>
          <p:cNvPr id="447490" name="Group 3"/>
          <p:cNvGrpSpPr>
            <a:grpSpLocks/>
          </p:cNvGrpSpPr>
          <p:nvPr/>
        </p:nvGrpSpPr>
        <p:grpSpPr bwMode="auto">
          <a:xfrm>
            <a:off x="-107950" y="1412776"/>
            <a:ext cx="9251950" cy="5256313"/>
            <a:chOff x="-68" y="1298"/>
            <a:chExt cx="5828" cy="2903"/>
          </a:xfrm>
        </p:grpSpPr>
        <p:sp>
          <p:nvSpPr>
            <p:cNvPr id="447493" name="AutoShape 4"/>
            <p:cNvSpPr>
              <a:spLocks noChangeAspect="1" noChangeArrowheads="1"/>
            </p:cNvSpPr>
            <p:nvPr/>
          </p:nvSpPr>
          <p:spPr bwMode="auto">
            <a:xfrm>
              <a:off x="-68" y="1298"/>
              <a:ext cx="5828" cy="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47494" name="Text Box 5"/>
            <p:cNvSpPr txBox="1">
              <a:spLocks noChangeArrowheads="1"/>
            </p:cNvSpPr>
            <p:nvPr/>
          </p:nvSpPr>
          <p:spPr bwMode="auto">
            <a:xfrm>
              <a:off x="243" y="1480"/>
              <a:ext cx="1631" cy="2679"/>
            </a:xfrm>
            <a:prstGeom prst="rect">
              <a:avLst/>
            </a:prstGeom>
            <a:solidFill>
              <a:srgbClr val="6633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600"/>
                </a:spcBef>
              </a:pPr>
              <a:endParaRPr lang="cs-CZ" sz="1200" b="1" dirty="0"/>
            </a:p>
            <a:p>
              <a:pPr algn="ctr">
                <a:spcBef>
                  <a:spcPts val="600"/>
                </a:spcBef>
              </a:pPr>
              <a:endParaRPr lang="cs-CZ" sz="1800" b="1" dirty="0"/>
            </a:p>
            <a:p>
              <a:pPr algn="ctr">
                <a:spcBef>
                  <a:spcPts val="600"/>
                </a:spcBef>
              </a:pPr>
              <a:r>
                <a:rPr lang="cs-CZ" sz="1800" b="1" dirty="0" smtClean="0"/>
                <a:t>Hodnota </a:t>
              </a:r>
              <a:r>
                <a:rPr lang="cs-CZ" sz="1800" b="1" dirty="0"/>
                <a:t>podkladového indexu</a:t>
              </a:r>
            </a:p>
            <a:p>
              <a:pPr algn="ctr"/>
              <a:r>
                <a:rPr lang="cs-CZ" sz="1800" b="1" dirty="0"/>
                <a:t>10 000 bodů</a:t>
              </a:r>
            </a:p>
            <a:p>
              <a:pPr algn="ctr"/>
              <a:endParaRPr lang="cs-CZ" sz="1800" dirty="0"/>
            </a:p>
            <a:p>
              <a:pPr algn="ctr"/>
              <a:endParaRPr lang="cs-CZ" sz="1800" b="1" dirty="0"/>
            </a:p>
            <a:p>
              <a:pPr algn="ctr">
                <a:spcBef>
                  <a:spcPts val="600"/>
                </a:spcBef>
              </a:pPr>
              <a:endParaRPr lang="cs-CZ" sz="1800" b="1" dirty="0"/>
            </a:p>
            <a:p>
              <a:pPr algn="ctr">
                <a:spcBef>
                  <a:spcPts val="600"/>
                </a:spcBef>
              </a:pPr>
              <a:r>
                <a:rPr lang="cs-CZ" sz="1800" b="1" dirty="0"/>
                <a:t>Cena podkladového aktiva  jednoho certifikátu </a:t>
              </a:r>
            </a:p>
            <a:p>
              <a:pPr algn="ctr">
                <a:spcBef>
                  <a:spcPts val="1200"/>
                </a:spcBef>
              </a:pPr>
              <a:endParaRPr lang="cs-CZ" sz="1800" b="1" dirty="0"/>
            </a:p>
            <a:p>
              <a:pPr algn="ctr">
                <a:spcBef>
                  <a:spcPts val="1200"/>
                </a:spcBef>
              </a:pPr>
              <a:r>
                <a:rPr lang="cs-CZ" sz="1800" b="1" dirty="0"/>
                <a:t>10 000 : 100 = 100 €</a:t>
              </a:r>
              <a:endParaRPr lang="cs-CZ" sz="1800" dirty="0">
                <a:latin typeface="Arial" charset="0"/>
              </a:endParaRPr>
            </a:p>
          </p:txBody>
        </p:sp>
        <p:sp>
          <p:nvSpPr>
            <p:cNvPr id="447495" name="Rectangle 6"/>
            <p:cNvSpPr>
              <a:spLocks noChangeArrowheads="1"/>
            </p:cNvSpPr>
            <p:nvPr/>
          </p:nvSpPr>
          <p:spPr bwMode="auto">
            <a:xfrm>
              <a:off x="3973" y="1522"/>
              <a:ext cx="1476" cy="245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47496" name="Text Box 7"/>
            <p:cNvSpPr txBox="1">
              <a:spLocks noChangeArrowheads="1"/>
            </p:cNvSpPr>
            <p:nvPr/>
          </p:nvSpPr>
          <p:spPr bwMode="auto">
            <a:xfrm>
              <a:off x="3973" y="1480"/>
              <a:ext cx="1631" cy="2679"/>
            </a:xfrm>
            <a:prstGeom prst="rect">
              <a:avLst/>
            </a:prstGeom>
            <a:solidFill>
              <a:srgbClr val="CC00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1200"/>
                </a:spcBef>
              </a:pPr>
              <a:endParaRPr lang="cs-CZ" sz="1200" b="1" dirty="0"/>
            </a:p>
            <a:p>
              <a:pPr algn="ctr">
                <a:spcBef>
                  <a:spcPts val="1200"/>
                </a:spcBef>
              </a:pPr>
              <a:endParaRPr lang="cs-CZ" sz="1200" b="1" dirty="0"/>
            </a:p>
            <a:p>
              <a:pPr algn="ctr">
                <a:spcBef>
                  <a:spcPts val="1200"/>
                </a:spcBef>
              </a:pPr>
              <a:r>
                <a:rPr lang="cs-CZ" sz="1800" b="1" dirty="0"/>
                <a:t>Emitent financuje</a:t>
              </a:r>
            </a:p>
            <a:p>
              <a:pPr algn="ctr"/>
              <a:r>
                <a:rPr lang="cs-CZ" sz="1800" b="1" dirty="0"/>
                <a:t>95 € </a:t>
              </a:r>
            </a:p>
            <a:p>
              <a:pPr algn="ctr">
                <a:spcBef>
                  <a:spcPts val="300"/>
                </a:spcBef>
              </a:pPr>
              <a:r>
                <a:rPr lang="cs-CZ" sz="1800" dirty="0"/>
                <a:t>(Realizační cena)</a:t>
              </a:r>
            </a:p>
            <a:p>
              <a:pPr algn="ctr">
                <a:spcBef>
                  <a:spcPts val="600"/>
                </a:spcBef>
              </a:pPr>
              <a:endParaRPr lang="cs-CZ" sz="1600" dirty="0"/>
            </a:p>
            <a:p>
              <a:pPr algn="ctr"/>
              <a:endParaRPr lang="cs-CZ" sz="1600" dirty="0"/>
            </a:p>
            <a:p>
              <a:pPr algn="ctr">
                <a:spcBef>
                  <a:spcPts val="600"/>
                </a:spcBef>
              </a:pPr>
              <a:endParaRPr lang="cs-CZ" sz="1600" b="1" dirty="0"/>
            </a:p>
            <a:p>
              <a:pPr algn="ctr">
                <a:spcBef>
                  <a:spcPts val="600"/>
                </a:spcBef>
              </a:pPr>
              <a:r>
                <a:rPr lang="cs-CZ" sz="1800" b="1" dirty="0"/>
                <a:t>Investor platí  5 €</a:t>
              </a:r>
            </a:p>
            <a:p>
              <a:pPr algn="ctr">
                <a:spcBef>
                  <a:spcPts val="300"/>
                </a:spcBef>
              </a:pPr>
              <a:r>
                <a:rPr lang="cs-CZ" sz="1800" dirty="0"/>
                <a:t>(Cena certifikátu)</a:t>
              </a:r>
            </a:p>
            <a:p>
              <a:pPr algn="ctr">
                <a:spcBef>
                  <a:spcPts val="600"/>
                </a:spcBef>
              </a:pPr>
              <a:endParaRPr lang="cs-CZ" sz="1600" dirty="0"/>
            </a:p>
            <a:p>
              <a:pPr algn="ctr"/>
              <a:endParaRPr lang="cs-CZ" sz="1600" dirty="0"/>
            </a:p>
            <a:p>
              <a:pPr algn="ctr">
                <a:spcBef>
                  <a:spcPts val="300"/>
                </a:spcBef>
              </a:pPr>
              <a:endParaRPr lang="cs-CZ" sz="1200" b="1" dirty="0"/>
            </a:p>
            <a:p>
              <a:pPr algn="ctr">
                <a:spcBef>
                  <a:spcPts val="1200"/>
                </a:spcBef>
              </a:pPr>
              <a:endParaRPr lang="cs-CZ" sz="1200" b="1" dirty="0"/>
            </a:p>
            <a:p>
              <a:endParaRPr lang="cs-CZ" sz="1800" dirty="0">
                <a:latin typeface="Arial" charset="0"/>
              </a:endParaRPr>
            </a:p>
          </p:txBody>
        </p:sp>
        <p:sp>
          <p:nvSpPr>
            <p:cNvPr id="447497" name="Text Box 8"/>
            <p:cNvSpPr txBox="1">
              <a:spLocks noChangeArrowheads="1"/>
            </p:cNvSpPr>
            <p:nvPr/>
          </p:nvSpPr>
          <p:spPr bwMode="auto">
            <a:xfrm>
              <a:off x="1874" y="1474"/>
              <a:ext cx="2099" cy="26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ts val="600"/>
                </a:spcBef>
              </a:pPr>
              <a:endParaRPr lang="cs-CZ" sz="1000" b="1" dirty="0"/>
            </a:p>
            <a:p>
              <a:pPr algn="ctr">
                <a:spcBef>
                  <a:spcPts val="1200"/>
                </a:spcBef>
              </a:pPr>
              <a:r>
                <a:rPr lang="cs-CZ" sz="2400" b="1" dirty="0" err="1"/>
                <a:t>Knock-out</a:t>
              </a:r>
              <a:r>
                <a:rPr lang="cs-CZ" sz="2400" b="1" dirty="0"/>
                <a:t> </a:t>
              </a:r>
              <a:r>
                <a:rPr lang="cs-CZ" sz="2400" b="1" dirty="0" smtClean="0"/>
                <a:t>hranice</a:t>
              </a:r>
            </a:p>
            <a:p>
              <a:pPr algn="ctr">
                <a:spcBef>
                  <a:spcPts val="1200"/>
                </a:spcBef>
              </a:pPr>
              <a:r>
                <a:rPr lang="cs-CZ" sz="1600" b="1" dirty="0" smtClean="0"/>
                <a:t>Realizační </a:t>
              </a:r>
              <a:r>
                <a:rPr lang="cs-CZ" sz="1600" b="1" dirty="0"/>
                <a:t>(bazická) cena</a:t>
              </a:r>
              <a:r>
                <a:rPr lang="cs-CZ" sz="1600" dirty="0"/>
                <a:t> </a:t>
              </a:r>
              <a:r>
                <a:rPr lang="cs-CZ" sz="1600" dirty="0" smtClean="0"/>
                <a:t>odpovídající </a:t>
              </a:r>
              <a:r>
                <a:rPr lang="cs-CZ" sz="1600" dirty="0"/>
                <a:t>při páce 20 hodnotě </a:t>
              </a:r>
              <a:r>
                <a:rPr lang="cs-CZ" sz="1600" dirty="0" smtClean="0"/>
                <a:t>podkladového </a:t>
              </a:r>
              <a:r>
                <a:rPr lang="cs-CZ" sz="1600" dirty="0"/>
                <a:t>indexu 10 500 bodů</a:t>
              </a:r>
              <a:endParaRPr lang="cs-CZ" sz="1600" dirty="0">
                <a:latin typeface="Arial" charset="0"/>
              </a:endParaRPr>
            </a:p>
          </p:txBody>
        </p:sp>
        <p:sp>
          <p:nvSpPr>
            <p:cNvPr id="447498" name="Rectangle 9"/>
            <p:cNvSpPr>
              <a:spLocks noChangeArrowheads="1"/>
            </p:cNvSpPr>
            <p:nvPr/>
          </p:nvSpPr>
          <p:spPr bwMode="auto">
            <a:xfrm>
              <a:off x="243" y="1480"/>
              <a:ext cx="5361" cy="2679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47499" name="Line 10"/>
            <p:cNvSpPr>
              <a:spLocks noChangeShapeType="1"/>
            </p:cNvSpPr>
            <p:nvPr/>
          </p:nvSpPr>
          <p:spPr bwMode="auto">
            <a:xfrm>
              <a:off x="1874" y="1927"/>
              <a:ext cx="2099" cy="0"/>
            </a:xfrm>
            <a:prstGeom prst="line">
              <a:avLst/>
            </a:prstGeom>
            <a:noFill/>
            <a:ln w="50800" cmpd="thickThin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447491" name="Text Box 11"/>
          <p:cNvSpPr txBox="1">
            <a:spLocks noChangeArrowheads="1"/>
          </p:cNvSpPr>
          <p:nvPr/>
        </p:nvSpPr>
        <p:spPr bwMode="auto">
          <a:xfrm>
            <a:off x="107950" y="0"/>
            <a:ext cx="15113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cs-CZ" sz="1800" b="1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6101"/>
            <a:ext cx="9144000" cy="792088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b="1" dirty="0">
                <a:solidFill>
                  <a:srgbClr val="FFFF00"/>
                </a:solidFill>
                <a:latin typeface="Arial Narrow" panose="020B0606020202030204" pitchFamily="34" charset="0"/>
              </a:rPr>
              <a:t>Pozice držitele „</a:t>
            </a:r>
            <a:r>
              <a:rPr lang="cs-CZ" sz="4000" b="1" dirty="0" err="1">
                <a:solidFill>
                  <a:srgbClr val="FFFF00"/>
                </a:solidFill>
                <a:latin typeface="Arial Narrow" pitchFamily="34" charset="0"/>
              </a:rPr>
              <a:t>Knock-out</a:t>
            </a:r>
            <a:r>
              <a:rPr lang="cs-CZ" sz="4000" b="1" dirty="0">
                <a:solidFill>
                  <a:srgbClr val="FFFF00"/>
                </a:solidFill>
                <a:latin typeface="Arial Narrow" pitchFamily="34" charset="0"/>
              </a:rPr>
              <a:t> </a:t>
            </a:r>
            <a:r>
              <a:rPr lang="cs-CZ" sz="4000" b="1" dirty="0" err="1">
                <a:solidFill>
                  <a:srgbClr val="FFFF00"/>
                </a:solidFill>
                <a:latin typeface="Arial Narrow" pitchFamily="34" charset="0"/>
              </a:rPr>
              <a:t>Short</a:t>
            </a:r>
            <a:r>
              <a:rPr lang="cs-CZ" sz="4000" b="1" dirty="0">
                <a:solidFill>
                  <a:srgbClr val="FFFF00"/>
                </a:solidFill>
                <a:latin typeface="Arial Narrow" pitchFamily="34" charset="0"/>
              </a:rPr>
              <a:t> certifikátu“ </a:t>
            </a:r>
          </a:p>
        </p:txBody>
      </p:sp>
      <p:sp>
        <p:nvSpPr>
          <p:cNvPr id="35943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3814763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sz="2800" smtClean="0"/>
              <a:t> </a:t>
            </a:r>
          </a:p>
        </p:txBody>
      </p:sp>
      <p:graphicFrame>
        <p:nvGraphicFramePr>
          <p:cNvPr id="359428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69324769"/>
              </p:ext>
            </p:extLst>
          </p:nvPr>
        </p:nvGraphicFramePr>
        <p:xfrm>
          <a:off x="114300" y="1196752"/>
          <a:ext cx="8942388" cy="5661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686" name="Document" r:id="rId3" imgW="5883635" imgH="3060292" progId="Word.Document.8">
                  <p:embed/>
                </p:oleObj>
              </mc:Choice>
              <mc:Fallback>
                <p:oleObj name="Document" r:id="rId3" imgW="5883635" imgH="3060292" progId="Word.Documen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" y="1196752"/>
                        <a:ext cx="8942388" cy="56612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251520" y="162882"/>
            <a:ext cx="8640960" cy="108012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Základní rozdíly mezi </a:t>
            </a:r>
            <a:r>
              <a:rPr lang="cs-CZ" sz="4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knock-out</a:t>
            </a:r>
            <a:r>
              <a:rPr lang="cs-C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certifikáty a </a:t>
            </a:r>
            <a:r>
              <a:rPr lang="cs-CZ" sz="4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knock-out</a:t>
            </a:r>
            <a:r>
              <a:rPr lang="cs-C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cs-CZ" sz="4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warranty</a:t>
            </a:r>
            <a:endParaRPr lang="cs-CZ" sz="4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9" name="Zástupný symbol pro obsah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504" y="1484784"/>
            <a:ext cx="8928992" cy="525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17146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8134350" cy="863600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Základní členění finančního trhu</a:t>
            </a:r>
            <a:r>
              <a:rPr lang="cs-CZ" sz="4000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28674" name="Rectangle 19"/>
          <p:cNvSpPr>
            <a:spLocks noChangeArrowheads="1"/>
          </p:cNvSpPr>
          <p:nvPr/>
        </p:nvSpPr>
        <p:spPr bwMode="auto">
          <a:xfrm>
            <a:off x="2627313" y="6278563"/>
            <a:ext cx="3933825" cy="5794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600"/>
              </a:spcBef>
            </a:pPr>
            <a:r>
              <a:rPr lang="cs-CZ" b="1">
                <a:solidFill>
                  <a:schemeClr val="bg2"/>
                </a:solidFill>
              </a:rPr>
              <a:t>TRH  CENNÝCH  PAPÍRŮ</a:t>
            </a:r>
          </a:p>
        </p:txBody>
      </p:sp>
      <p:sp>
        <p:nvSpPr>
          <p:cNvPr id="28675" name="Rectangle 5"/>
          <p:cNvSpPr>
            <a:spLocks noChangeArrowheads="1"/>
          </p:cNvSpPr>
          <p:nvPr/>
        </p:nvSpPr>
        <p:spPr bwMode="auto">
          <a:xfrm>
            <a:off x="2411413" y="4868863"/>
            <a:ext cx="4278312" cy="1844675"/>
          </a:xfrm>
          <a:prstGeom prst="rect">
            <a:avLst/>
          </a:prstGeom>
          <a:solidFill>
            <a:srgbClr val="00CCFF"/>
          </a:solidFill>
          <a:ln w="25400">
            <a:solidFill>
              <a:srgbClr val="000000"/>
            </a:solidFill>
            <a:prstDash val="dashDot"/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8676" name="Line 6"/>
          <p:cNvSpPr>
            <a:spLocks noChangeShapeType="1"/>
          </p:cNvSpPr>
          <p:nvPr/>
        </p:nvSpPr>
        <p:spPr bwMode="auto">
          <a:xfrm>
            <a:off x="1250950" y="2901950"/>
            <a:ext cx="6665913" cy="111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8677" name="Line 7"/>
          <p:cNvSpPr>
            <a:spLocks noChangeShapeType="1"/>
          </p:cNvSpPr>
          <p:nvPr/>
        </p:nvSpPr>
        <p:spPr bwMode="auto">
          <a:xfrm flipH="1">
            <a:off x="3452813" y="2909888"/>
            <a:ext cx="1587" cy="3429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8678" name="Line 8"/>
          <p:cNvSpPr>
            <a:spLocks noChangeShapeType="1"/>
          </p:cNvSpPr>
          <p:nvPr/>
        </p:nvSpPr>
        <p:spPr bwMode="auto">
          <a:xfrm flipH="1">
            <a:off x="1250950" y="2901950"/>
            <a:ext cx="1588" cy="2635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8679" name="Line 9"/>
          <p:cNvSpPr>
            <a:spLocks noChangeShapeType="1"/>
          </p:cNvSpPr>
          <p:nvPr/>
        </p:nvSpPr>
        <p:spPr bwMode="auto">
          <a:xfrm flipH="1">
            <a:off x="7916863" y="2909888"/>
            <a:ext cx="1587" cy="2984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8680" name="Line 10"/>
          <p:cNvSpPr>
            <a:spLocks noChangeShapeType="1"/>
          </p:cNvSpPr>
          <p:nvPr/>
        </p:nvSpPr>
        <p:spPr bwMode="auto">
          <a:xfrm>
            <a:off x="5684838" y="2909888"/>
            <a:ext cx="3175" cy="32226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8681" name="Rectangle 11"/>
          <p:cNvSpPr>
            <a:spLocks noChangeArrowheads="1"/>
          </p:cNvSpPr>
          <p:nvPr/>
        </p:nvSpPr>
        <p:spPr bwMode="auto">
          <a:xfrm>
            <a:off x="541338" y="5149850"/>
            <a:ext cx="1711325" cy="1025525"/>
          </a:xfrm>
          <a:prstGeom prst="rect">
            <a:avLst/>
          </a:prstGeom>
          <a:solidFill>
            <a:srgbClr val="F6C4BC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1800" b="1" dirty="0">
                <a:solidFill>
                  <a:schemeClr val="bg2"/>
                </a:solidFill>
              </a:rPr>
              <a:t>Trh krátkodobých úvěrů</a:t>
            </a:r>
          </a:p>
        </p:txBody>
      </p:sp>
      <p:sp>
        <p:nvSpPr>
          <p:cNvPr id="28682" name="Rectangle 12"/>
          <p:cNvSpPr>
            <a:spLocks noChangeArrowheads="1"/>
          </p:cNvSpPr>
          <p:nvPr/>
        </p:nvSpPr>
        <p:spPr bwMode="auto">
          <a:xfrm>
            <a:off x="2601913" y="5149850"/>
            <a:ext cx="1881187" cy="1025525"/>
          </a:xfrm>
          <a:prstGeom prst="rect">
            <a:avLst/>
          </a:prstGeom>
          <a:solidFill>
            <a:srgbClr val="FFFF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1800" b="1">
                <a:solidFill>
                  <a:schemeClr val="bg2"/>
                </a:solidFill>
              </a:rPr>
              <a:t>Trh </a:t>
            </a:r>
          </a:p>
          <a:p>
            <a:pPr algn="ctr"/>
            <a:r>
              <a:rPr lang="cs-CZ" sz="1800" b="1">
                <a:solidFill>
                  <a:schemeClr val="bg2"/>
                </a:solidFill>
              </a:rPr>
              <a:t>krátkodobých cenných papírů</a:t>
            </a:r>
          </a:p>
        </p:txBody>
      </p:sp>
      <p:sp>
        <p:nvSpPr>
          <p:cNvPr id="28683" name="Rectangle 13"/>
          <p:cNvSpPr>
            <a:spLocks noChangeArrowheads="1"/>
          </p:cNvSpPr>
          <p:nvPr/>
        </p:nvSpPr>
        <p:spPr bwMode="auto">
          <a:xfrm>
            <a:off x="4660900" y="5149850"/>
            <a:ext cx="1884363" cy="1025525"/>
          </a:xfrm>
          <a:prstGeom prst="rect">
            <a:avLst/>
          </a:prstGeom>
          <a:solidFill>
            <a:srgbClr val="FFFF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1800" b="1">
                <a:solidFill>
                  <a:schemeClr val="bg2"/>
                </a:solidFill>
              </a:rPr>
              <a:t>Trh dlouhodobých cenných papírů</a:t>
            </a:r>
          </a:p>
        </p:txBody>
      </p:sp>
      <p:sp>
        <p:nvSpPr>
          <p:cNvPr id="28684" name="Rectangle 14"/>
          <p:cNvSpPr>
            <a:spLocks noChangeArrowheads="1"/>
          </p:cNvSpPr>
          <p:nvPr/>
        </p:nvSpPr>
        <p:spPr bwMode="auto">
          <a:xfrm>
            <a:off x="6894513" y="5149850"/>
            <a:ext cx="1709737" cy="1025525"/>
          </a:xfrm>
          <a:prstGeom prst="rect">
            <a:avLst/>
          </a:prstGeom>
          <a:solidFill>
            <a:srgbClr val="F6C4BC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1800" b="1">
                <a:solidFill>
                  <a:schemeClr val="bg2"/>
                </a:solidFill>
              </a:rPr>
              <a:t>Trh dlouhodobých úvěrů</a:t>
            </a:r>
          </a:p>
        </p:txBody>
      </p:sp>
      <p:sp>
        <p:nvSpPr>
          <p:cNvPr id="28685" name="Rectangle 15"/>
          <p:cNvSpPr>
            <a:spLocks noChangeArrowheads="1"/>
          </p:cNvSpPr>
          <p:nvPr/>
        </p:nvSpPr>
        <p:spPr bwMode="auto">
          <a:xfrm>
            <a:off x="7065963" y="3171825"/>
            <a:ext cx="1538287" cy="1022350"/>
          </a:xfrm>
          <a:prstGeom prst="rect">
            <a:avLst/>
          </a:prstGeom>
          <a:solidFill>
            <a:srgbClr val="FFFF99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lnSpc>
                <a:spcPct val="90000"/>
              </a:lnSpc>
            </a:pPr>
            <a:r>
              <a:rPr lang="cs-CZ" b="1">
                <a:solidFill>
                  <a:schemeClr val="bg2"/>
                </a:solidFill>
              </a:rPr>
              <a:t>Trh</a:t>
            </a:r>
          </a:p>
          <a:p>
            <a:pPr algn="ctr">
              <a:lnSpc>
                <a:spcPct val="90000"/>
              </a:lnSpc>
            </a:pPr>
            <a:r>
              <a:rPr lang="cs-CZ" b="1">
                <a:solidFill>
                  <a:schemeClr val="bg2"/>
                </a:solidFill>
              </a:rPr>
              <a:t>drahých</a:t>
            </a:r>
          </a:p>
          <a:p>
            <a:pPr algn="ctr">
              <a:lnSpc>
                <a:spcPct val="90000"/>
              </a:lnSpc>
            </a:pPr>
            <a:r>
              <a:rPr lang="cs-CZ" b="1">
                <a:solidFill>
                  <a:schemeClr val="bg2"/>
                </a:solidFill>
              </a:rPr>
              <a:t>kovů</a:t>
            </a:r>
          </a:p>
        </p:txBody>
      </p:sp>
      <p:sp>
        <p:nvSpPr>
          <p:cNvPr id="28686" name="Rectangle 16"/>
          <p:cNvSpPr>
            <a:spLocks noChangeArrowheads="1"/>
          </p:cNvSpPr>
          <p:nvPr/>
        </p:nvSpPr>
        <p:spPr bwMode="auto">
          <a:xfrm>
            <a:off x="4833938" y="3171825"/>
            <a:ext cx="1711325" cy="1022350"/>
          </a:xfrm>
          <a:prstGeom prst="rect">
            <a:avLst/>
          </a:prstGeom>
          <a:solidFill>
            <a:srgbClr val="FFCC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ts val="900"/>
              </a:spcBef>
            </a:pPr>
            <a:r>
              <a:rPr lang="cs-CZ" b="1" dirty="0">
                <a:solidFill>
                  <a:schemeClr val="bg2"/>
                </a:solidFill>
              </a:rPr>
              <a:t>Kapitálový trh</a:t>
            </a:r>
          </a:p>
        </p:txBody>
      </p:sp>
      <p:sp>
        <p:nvSpPr>
          <p:cNvPr id="28687" name="Rectangle 17"/>
          <p:cNvSpPr>
            <a:spLocks noChangeArrowheads="1"/>
          </p:cNvSpPr>
          <p:nvPr/>
        </p:nvSpPr>
        <p:spPr bwMode="auto">
          <a:xfrm>
            <a:off x="2601913" y="3171825"/>
            <a:ext cx="1709737" cy="1022350"/>
          </a:xfrm>
          <a:prstGeom prst="rect">
            <a:avLst/>
          </a:prstGeom>
          <a:solidFill>
            <a:srgbClr val="FFCC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spcBef>
                <a:spcPts val="900"/>
              </a:spcBef>
            </a:pPr>
            <a:r>
              <a:rPr lang="cs-CZ" b="1" dirty="0">
                <a:solidFill>
                  <a:schemeClr val="bg2"/>
                </a:solidFill>
              </a:rPr>
              <a:t>Peněžní </a:t>
            </a:r>
          </a:p>
          <a:p>
            <a:pPr algn="ctr"/>
            <a:r>
              <a:rPr lang="cs-CZ" b="1" dirty="0">
                <a:solidFill>
                  <a:schemeClr val="bg2"/>
                </a:solidFill>
              </a:rPr>
              <a:t>trh</a:t>
            </a:r>
          </a:p>
        </p:txBody>
      </p:sp>
      <p:sp>
        <p:nvSpPr>
          <p:cNvPr id="28688" name="Rectangle 18"/>
          <p:cNvSpPr>
            <a:spLocks noChangeArrowheads="1"/>
          </p:cNvSpPr>
          <p:nvPr/>
        </p:nvSpPr>
        <p:spPr bwMode="auto">
          <a:xfrm>
            <a:off x="539750" y="3140075"/>
            <a:ext cx="1541463" cy="1057275"/>
          </a:xfrm>
          <a:prstGeom prst="rect">
            <a:avLst/>
          </a:prstGeom>
          <a:solidFill>
            <a:srgbClr val="FFFF99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/>
            <a:r>
              <a:rPr lang="cs-CZ" b="1" dirty="0">
                <a:solidFill>
                  <a:schemeClr val="bg2"/>
                </a:solidFill>
              </a:rPr>
              <a:t>Trh s cizími  </a:t>
            </a:r>
          </a:p>
          <a:p>
            <a:pPr algn="ctr"/>
            <a:r>
              <a:rPr lang="cs-CZ" b="1" dirty="0">
                <a:solidFill>
                  <a:schemeClr val="bg2"/>
                </a:solidFill>
              </a:rPr>
              <a:t>měnami</a:t>
            </a:r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8689" name="Rectangle 20"/>
          <p:cNvSpPr>
            <a:spLocks noChangeArrowheads="1"/>
          </p:cNvSpPr>
          <p:nvPr/>
        </p:nvSpPr>
        <p:spPr bwMode="auto">
          <a:xfrm>
            <a:off x="2915816" y="1308101"/>
            <a:ext cx="3024336" cy="1157288"/>
          </a:xfrm>
          <a:prstGeom prst="rect">
            <a:avLst/>
          </a:prstGeom>
          <a:solidFill>
            <a:srgbClr val="FF33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  <a:spcBef>
                <a:spcPts val="1200"/>
              </a:spcBef>
            </a:pPr>
            <a:r>
              <a:rPr lang="cs-CZ" sz="3600" b="1" dirty="0"/>
              <a:t>Finanční </a:t>
            </a:r>
          </a:p>
          <a:p>
            <a:pPr algn="ctr">
              <a:lnSpc>
                <a:spcPct val="90000"/>
              </a:lnSpc>
              <a:spcBef>
                <a:spcPts val="0"/>
              </a:spcBef>
            </a:pPr>
            <a:r>
              <a:rPr lang="cs-CZ" sz="3600" b="1" dirty="0"/>
              <a:t>trh</a:t>
            </a:r>
          </a:p>
        </p:txBody>
      </p:sp>
      <p:sp>
        <p:nvSpPr>
          <p:cNvPr id="28690" name="Line 21"/>
          <p:cNvSpPr>
            <a:spLocks noChangeShapeType="1"/>
          </p:cNvSpPr>
          <p:nvPr/>
        </p:nvSpPr>
        <p:spPr bwMode="auto">
          <a:xfrm>
            <a:off x="4500563" y="2468563"/>
            <a:ext cx="1587" cy="4587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28691" name="Line 22"/>
          <p:cNvSpPr>
            <a:spLocks noChangeShapeType="1"/>
          </p:cNvSpPr>
          <p:nvPr/>
        </p:nvSpPr>
        <p:spPr bwMode="auto">
          <a:xfrm flipH="1">
            <a:off x="1230313" y="4214813"/>
            <a:ext cx="2219325" cy="904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8692" name="Line 23"/>
          <p:cNvSpPr>
            <a:spLocks noChangeShapeType="1"/>
          </p:cNvSpPr>
          <p:nvPr/>
        </p:nvSpPr>
        <p:spPr bwMode="auto">
          <a:xfrm>
            <a:off x="3449638" y="4214813"/>
            <a:ext cx="174625" cy="904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8693" name="Line 24"/>
          <p:cNvSpPr>
            <a:spLocks noChangeShapeType="1"/>
          </p:cNvSpPr>
          <p:nvPr/>
        </p:nvSpPr>
        <p:spPr bwMode="auto">
          <a:xfrm flipH="1">
            <a:off x="5516563" y="4214813"/>
            <a:ext cx="268287" cy="904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8694" name="Line 25"/>
          <p:cNvSpPr>
            <a:spLocks noChangeShapeType="1"/>
          </p:cNvSpPr>
          <p:nvPr/>
        </p:nvSpPr>
        <p:spPr bwMode="auto">
          <a:xfrm>
            <a:off x="5784850" y="4214813"/>
            <a:ext cx="1960563" cy="904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8695" name="Text Box 27"/>
          <p:cNvSpPr txBox="1">
            <a:spLocks noChangeArrowheads="1"/>
          </p:cNvSpPr>
          <p:nvPr/>
        </p:nvSpPr>
        <p:spPr bwMode="auto">
          <a:xfrm>
            <a:off x="3094038" y="6270625"/>
            <a:ext cx="3240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b="1">
                <a:solidFill>
                  <a:schemeClr val="bg2"/>
                </a:solidFill>
              </a:rPr>
              <a:t>TRH CENNÝCH PAPÍR</a:t>
            </a:r>
            <a:r>
              <a:rPr lang="en-US" b="1">
                <a:solidFill>
                  <a:schemeClr val="bg2"/>
                </a:solidFill>
                <a:cs typeface="Times New Roman" pitchFamily="18" charset="0"/>
              </a:rPr>
              <a:t>Ů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Členění 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trhů </a:t>
            </a:r>
            <a:r>
              <a:rPr lang="cs-CZ" sz="40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cenných papírů </a:t>
            </a:r>
          </a:p>
        </p:txBody>
      </p:sp>
      <p:sp>
        <p:nvSpPr>
          <p:cNvPr id="29698" name="Rectangle 4"/>
          <p:cNvSpPr>
            <a:spLocks noChangeArrowheads="1"/>
          </p:cNvSpPr>
          <p:nvPr/>
        </p:nvSpPr>
        <p:spPr bwMode="auto">
          <a:xfrm>
            <a:off x="3275013" y="1628775"/>
            <a:ext cx="3092450" cy="855663"/>
          </a:xfrm>
          <a:prstGeom prst="rect">
            <a:avLst/>
          </a:prstGeom>
          <a:solidFill>
            <a:srgbClr val="FF99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cs-CZ" sz="2400" b="1" dirty="0" smtClean="0">
                <a:solidFill>
                  <a:schemeClr val="bg2"/>
                </a:solidFill>
              </a:rPr>
              <a:t>TRHY </a:t>
            </a:r>
            <a:r>
              <a:rPr lang="cs-CZ" sz="2400" b="1" dirty="0">
                <a:solidFill>
                  <a:schemeClr val="bg2"/>
                </a:solidFill>
              </a:rPr>
              <a:t>CENNÝCH PAPÍRŮ</a:t>
            </a:r>
          </a:p>
          <a:p>
            <a:endParaRPr lang="cs-CZ" sz="2400" b="1" dirty="0">
              <a:solidFill>
                <a:schemeClr val="bg2"/>
              </a:solidFill>
            </a:endParaRPr>
          </a:p>
        </p:txBody>
      </p:sp>
      <p:sp>
        <p:nvSpPr>
          <p:cNvPr id="29699" name="Rectangle 5"/>
          <p:cNvSpPr>
            <a:spLocks noChangeArrowheads="1"/>
          </p:cNvSpPr>
          <p:nvPr/>
        </p:nvSpPr>
        <p:spPr bwMode="auto">
          <a:xfrm>
            <a:off x="914400" y="3024188"/>
            <a:ext cx="2922588" cy="576262"/>
          </a:xfrm>
          <a:prstGeom prst="rect">
            <a:avLst/>
          </a:prstGeom>
          <a:solidFill>
            <a:srgbClr val="FFCC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ts val="2300"/>
              </a:spcBef>
            </a:pPr>
            <a:r>
              <a:rPr lang="cs-CZ" b="1" dirty="0">
                <a:solidFill>
                  <a:schemeClr val="bg2"/>
                </a:solidFill>
              </a:rPr>
              <a:t>TRHY PRIMÁRNÍ</a:t>
            </a:r>
          </a:p>
        </p:txBody>
      </p:sp>
      <p:sp>
        <p:nvSpPr>
          <p:cNvPr id="29700" name="Rectangle 6"/>
          <p:cNvSpPr>
            <a:spLocks noChangeArrowheads="1"/>
          </p:cNvSpPr>
          <p:nvPr/>
        </p:nvSpPr>
        <p:spPr bwMode="auto">
          <a:xfrm>
            <a:off x="5303838" y="3024188"/>
            <a:ext cx="3016250" cy="576262"/>
          </a:xfrm>
          <a:prstGeom prst="rect">
            <a:avLst/>
          </a:prstGeom>
          <a:solidFill>
            <a:srgbClr val="FFCC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cs-CZ" b="1" dirty="0">
                <a:solidFill>
                  <a:schemeClr val="bg2"/>
                </a:solidFill>
              </a:rPr>
              <a:t>TRHY SEKUNDÁRNÍ</a:t>
            </a:r>
          </a:p>
        </p:txBody>
      </p:sp>
      <p:sp>
        <p:nvSpPr>
          <p:cNvPr id="29701" name="Rectangle 7"/>
          <p:cNvSpPr>
            <a:spLocks noChangeArrowheads="1"/>
          </p:cNvSpPr>
          <p:nvPr/>
        </p:nvSpPr>
        <p:spPr bwMode="auto">
          <a:xfrm>
            <a:off x="395288" y="4373563"/>
            <a:ext cx="1712912" cy="687387"/>
          </a:xfrm>
          <a:prstGeom prst="rect">
            <a:avLst/>
          </a:prstGeom>
          <a:solidFill>
            <a:srgbClr val="FFFF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800" b="1" dirty="0">
                <a:solidFill>
                  <a:schemeClr val="bg2"/>
                </a:solidFill>
              </a:rPr>
              <a:t>TRHY</a:t>
            </a:r>
          </a:p>
          <a:p>
            <a:pPr algn="ctr"/>
            <a:r>
              <a:rPr lang="cs-CZ" sz="1800" b="1" dirty="0">
                <a:solidFill>
                  <a:schemeClr val="bg2"/>
                </a:solidFill>
              </a:rPr>
              <a:t>VEŘEJNÉ</a:t>
            </a:r>
          </a:p>
        </p:txBody>
      </p:sp>
      <p:sp>
        <p:nvSpPr>
          <p:cNvPr id="29702" name="Rectangle 8"/>
          <p:cNvSpPr>
            <a:spLocks noChangeArrowheads="1"/>
          </p:cNvSpPr>
          <p:nvPr/>
        </p:nvSpPr>
        <p:spPr bwMode="auto">
          <a:xfrm>
            <a:off x="2286000" y="4373563"/>
            <a:ext cx="1776413" cy="687387"/>
          </a:xfrm>
          <a:prstGeom prst="rect">
            <a:avLst/>
          </a:prstGeom>
          <a:solidFill>
            <a:srgbClr val="FFFF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800" b="1" dirty="0">
                <a:solidFill>
                  <a:schemeClr val="bg2"/>
                </a:solidFill>
              </a:rPr>
              <a:t>TRHY</a:t>
            </a:r>
          </a:p>
          <a:p>
            <a:pPr algn="ctr"/>
            <a:r>
              <a:rPr lang="cs-CZ" sz="1800" b="1" dirty="0">
                <a:solidFill>
                  <a:schemeClr val="bg2"/>
                </a:solidFill>
              </a:rPr>
              <a:t>NEVEŘEJNÉ</a:t>
            </a:r>
          </a:p>
        </p:txBody>
      </p:sp>
      <p:sp>
        <p:nvSpPr>
          <p:cNvPr id="29703" name="Rectangle 9"/>
          <p:cNvSpPr>
            <a:spLocks noChangeArrowheads="1"/>
          </p:cNvSpPr>
          <p:nvPr/>
        </p:nvSpPr>
        <p:spPr bwMode="auto">
          <a:xfrm>
            <a:off x="4948238" y="4373563"/>
            <a:ext cx="1774825" cy="687387"/>
          </a:xfrm>
          <a:prstGeom prst="rect">
            <a:avLst/>
          </a:prstGeom>
          <a:solidFill>
            <a:srgbClr val="FFFF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800" b="1" dirty="0">
                <a:solidFill>
                  <a:schemeClr val="bg2"/>
                </a:solidFill>
              </a:rPr>
              <a:t>TRHY</a:t>
            </a:r>
          </a:p>
          <a:p>
            <a:pPr algn="ctr"/>
            <a:r>
              <a:rPr lang="cs-CZ" sz="1800" b="1" dirty="0">
                <a:solidFill>
                  <a:schemeClr val="bg2"/>
                </a:solidFill>
              </a:rPr>
              <a:t>VEŘEJNÉ</a:t>
            </a:r>
          </a:p>
        </p:txBody>
      </p:sp>
      <p:sp>
        <p:nvSpPr>
          <p:cNvPr id="29704" name="Rectangle 10"/>
          <p:cNvSpPr>
            <a:spLocks noChangeArrowheads="1"/>
          </p:cNvSpPr>
          <p:nvPr/>
        </p:nvSpPr>
        <p:spPr bwMode="auto">
          <a:xfrm>
            <a:off x="6900863" y="4373563"/>
            <a:ext cx="1774825" cy="687387"/>
          </a:xfrm>
          <a:prstGeom prst="rect">
            <a:avLst/>
          </a:prstGeom>
          <a:solidFill>
            <a:srgbClr val="FFFF00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1800" b="1" dirty="0">
                <a:solidFill>
                  <a:schemeClr val="bg2"/>
                </a:solidFill>
              </a:rPr>
              <a:t>TRHY</a:t>
            </a:r>
          </a:p>
          <a:p>
            <a:pPr algn="ctr"/>
            <a:r>
              <a:rPr lang="cs-CZ" sz="1800" b="1" dirty="0">
                <a:solidFill>
                  <a:schemeClr val="bg2"/>
                </a:solidFill>
              </a:rPr>
              <a:t>NEVEŘEJNÉ</a:t>
            </a:r>
          </a:p>
        </p:txBody>
      </p:sp>
      <p:sp>
        <p:nvSpPr>
          <p:cNvPr id="29705" name="Line 11"/>
          <p:cNvSpPr>
            <a:spLocks noChangeShapeType="1"/>
          </p:cNvSpPr>
          <p:nvPr/>
        </p:nvSpPr>
        <p:spPr bwMode="auto">
          <a:xfrm flipH="1">
            <a:off x="1104900" y="3695700"/>
            <a:ext cx="1181100" cy="4191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9706" name="Line 12"/>
          <p:cNvSpPr>
            <a:spLocks noChangeShapeType="1"/>
          </p:cNvSpPr>
          <p:nvPr/>
        </p:nvSpPr>
        <p:spPr bwMode="auto">
          <a:xfrm>
            <a:off x="2286000" y="3695700"/>
            <a:ext cx="1233488" cy="4191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9707" name="Line 13"/>
          <p:cNvSpPr>
            <a:spLocks noChangeShapeType="1"/>
          </p:cNvSpPr>
          <p:nvPr/>
        </p:nvSpPr>
        <p:spPr bwMode="auto">
          <a:xfrm flipH="1">
            <a:off x="5791200" y="3686175"/>
            <a:ext cx="1023938" cy="4286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9708" name="Line 14"/>
          <p:cNvSpPr>
            <a:spLocks noChangeShapeType="1"/>
          </p:cNvSpPr>
          <p:nvPr/>
        </p:nvSpPr>
        <p:spPr bwMode="auto">
          <a:xfrm>
            <a:off x="6786563" y="3676650"/>
            <a:ext cx="1276350" cy="438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9709" name="Line 15"/>
          <p:cNvSpPr>
            <a:spLocks noChangeShapeType="1"/>
          </p:cNvSpPr>
          <p:nvPr/>
        </p:nvSpPr>
        <p:spPr bwMode="auto">
          <a:xfrm flipH="1">
            <a:off x="2601913" y="2570163"/>
            <a:ext cx="2247900" cy="3444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9710" name="Line 16"/>
          <p:cNvSpPr>
            <a:spLocks noChangeShapeType="1"/>
          </p:cNvSpPr>
          <p:nvPr/>
        </p:nvSpPr>
        <p:spPr bwMode="auto">
          <a:xfrm>
            <a:off x="4849813" y="2570163"/>
            <a:ext cx="2135187" cy="3444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9711" name="Rectangle 17"/>
          <p:cNvSpPr>
            <a:spLocks noChangeArrowheads="1"/>
          </p:cNvSpPr>
          <p:nvPr/>
        </p:nvSpPr>
        <p:spPr bwMode="auto">
          <a:xfrm>
            <a:off x="1195388" y="5573713"/>
            <a:ext cx="3260725" cy="684000"/>
          </a:xfrm>
          <a:prstGeom prst="rect">
            <a:avLst/>
          </a:prstGeom>
          <a:solidFill>
            <a:srgbClr val="FFFF66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ts val="600"/>
              </a:spcBef>
              <a:spcAft>
                <a:spcPts val="300"/>
              </a:spcAft>
            </a:pPr>
            <a:r>
              <a:rPr lang="cs-CZ" sz="1800" b="1" dirty="0">
                <a:solidFill>
                  <a:schemeClr val="bg2"/>
                </a:solidFill>
              </a:rPr>
              <a:t>TRHY </a:t>
            </a:r>
            <a:r>
              <a:rPr lang="cs-CZ" sz="1800" b="1" dirty="0" smtClean="0">
                <a:solidFill>
                  <a:schemeClr val="bg2"/>
                </a:solidFill>
              </a:rPr>
              <a:t>NEORGANIZOVANÉ</a:t>
            </a:r>
            <a:endParaRPr lang="cs-CZ" sz="1800" b="1" dirty="0">
              <a:solidFill>
                <a:schemeClr val="bg2"/>
              </a:solidFill>
            </a:endParaRPr>
          </a:p>
          <a:p>
            <a:pPr algn="ctr">
              <a:spcAft>
                <a:spcPts val="300"/>
              </a:spcAft>
            </a:pPr>
            <a:r>
              <a:rPr lang="cs-CZ" sz="1400" b="1" dirty="0">
                <a:solidFill>
                  <a:schemeClr val="bg2"/>
                </a:solidFill>
                <a:latin typeface="Arial Narrow" pitchFamily="34" charset="0"/>
              </a:rPr>
              <a:t>/ tzv. OTC – trhy /</a:t>
            </a:r>
          </a:p>
        </p:txBody>
      </p:sp>
      <p:sp>
        <p:nvSpPr>
          <p:cNvPr id="29712" name="Rectangle 18"/>
          <p:cNvSpPr>
            <a:spLocks noChangeArrowheads="1"/>
          </p:cNvSpPr>
          <p:nvPr/>
        </p:nvSpPr>
        <p:spPr bwMode="auto">
          <a:xfrm>
            <a:off x="5016500" y="5573713"/>
            <a:ext cx="3373438" cy="684000"/>
          </a:xfrm>
          <a:prstGeom prst="rect">
            <a:avLst/>
          </a:prstGeom>
          <a:solidFill>
            <a:srgbClr val="FFFF66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t"/>
          <a:lstStyle/>
          <a:p>
            <a:pPr algn="ctr">
              <a:spcBef>
                <a:spcPts val="600"/>
              </a:spcBef>
              <a:spcAft>
                <a:spcPts val="300"/>
              </a:spcAft>
            </a:pPr>
            <a:r>
              <a:rPr lang="cs-CZ" sz="1800" b="1" dirty="0" smtClean="0">
                <a:solidFill>
                  <a:schemeClr val="bg2"/>
                </a:solidFill>
              </a:rPr>
              <a:t>TRHY </a:t>
            </a:r>
            <a:r>
              <a:rPr lang="cs-CZ" sz="1800" b="1" dirty="0" smtClean="0">
                <a:solidFill>
                  <a:schemeClr val="bg2"/>
                </a:solidFill>
              </a:rPr>
              <a:t>ORGANIZOVANÉ</a:t>
            </a:r>
            <a:endParaRPr lang="cs-CZ" sz="1800" b="1" dirty="0">
              <a:solidFill>
                <a:schemeClr val="bg2"/>
              </a:solidFill>
            </a:endParaRPr>
          </a:p>
          <a:p>
            <a:pPr algn="ctr">
              <a:spcAft>
                <a:spcPts val="300"/>
              </a:spcAft>
            </a:pPr>
            <a:r>
              <a:rPr lang="cs-CZ" sz="1400" b="1" dirty="0" smtClean="0">
                <a:solidFill>
                  <a:schemeClr val="bg2"/>
                </a:solidFill>
                <a:latin typeface="Arial Narrow" pitchFamily="34" charset="0"/>
              </a:rPr>
              <a:t>/</a:t>
            </a:r>
            <a:r>
              <a:rPr lang="cs-CZ" sz="1400" b="1" dirty="0">
                <a:solidFill>
                  <a:schemeClr val="bg2"/>
                </a:solidFill>
                <a:latin typeface="Arial Narrow" pitchFamily="34" charset="0"/>
              </a:rPr>
              <a:t>burzovní, resp. </a:t>
            </a:r>
            <a:r>
              <a:rPr lang="cs-CZ" sz="1400" b="1" dirty="0" smtClean="0">
                <a:solidFill>
                  <a:schemeClr val="bg2"/>
                </a:solidFill>
                <a:latin typeface="Arial Narrow" pitchFamily="34" charset="0"/>
              </a:rPr>
              <a:t>mimoburzovní trhy/</a:t>
            </a:r>
            <a:endParaRPr lang="cs-CZ" sz="1400" b="1" dirty="0">
              <a:solidFill>
                <a:schemeClr val="bg2"/>
              </a:solidFill>
              <a:latin typeface="Arial Narrow" pitchFamily="34" charset="0"/>
            </a:endParaRPr>
          </a:p>
          <a:p>
            <a:pPr algn="ctr">
              <a:spcAft>
                <a:spcPts val="300"/>
              </a:spcAft>
            </a:pPr>
            <a:endParaRPr lang="cs-CZ" sz="1400" b="1" dirty="0">
              <a:solidFill>
                <a:schemeClr val="bg2"/>
              </a:solidFill>
              <a:latin typeface="Arial Narrow" pitchFamily="34" charset="0"/>
            </a:endParaRPr>
          </a:p>
        </p:txBody>
      </p:sp>
      <p:sp>
        <p:nvSpPr>
          <p:cNvPr id="29713" name="Line 19"/>
          <p:cNvSpPr>
            <a:spLocks noChangeShapeType="1"/>
          </p:cNvSpPr>
          <p:nvPr/>
        </p:nvSpPr>
        <p:spPr bwMode="auto">
          <a:xfrm flipH="1">
            <a:off x="2995613" y="5130800"/>
            <a:ext cx="2840037" cy="358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  <p:sp>
        <p:nvSpPr>
          <p:cNvPr id="29714" name="Line 20"/>
          <p:cNvSpPr>
            <a:spLocks noChangeShapeType="1"/>
          </p:cNvSpPr>
          <p:nvPr/>
        </p:nvSpPr>
        <p:spPr bwMode="auto">
          <a:xfrm>
            <a:off x="5835650" y="5130800"/>
            <a:ext cx="1036638" cy="358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niha-prezentace">
  <a:themeElements>
    <a:clrScheme name="kniha-prezentace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kniha-prezentace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kniha-prezentace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niha-prezentace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niha-prezentace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niha-prezentace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niha-prezentace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kniha-prezentace</Template>
  <TotalTime>3263</TotalTime>
  <Words>2247</Words>
  <Application>Microsoft Office PowerPoint</Application>
  <PresentationFormat>Předvádění na obrazovce (4:3)</PresentationFormat>
  <Paragraphs>1075</Paragraphs>
  <Slides>72</Slides>
  <Notes>3</Notes>
  <HiddenSlides>0</HiddenSlides>
  <MMClips>0</MMClips>
  <ScaleCrop>false</ScaleCrop>
  <HeadingPairs>
    <vt:vector size="8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72</vt:i4>
      </vt:variant>
    </vt:vector>
  </HeadingPairs>
  <TitlesOfParts>
    <vt:vector size="82" baseType="lpstr">
      <vt:lpstr>Arial</vt:lpstr>
      <vt:lpstr>Arial Black</vt:lpstr>
      <vt:lpstr>Arial Narrow</vt:lpstr>
      <vt:lpstr>Symbol</vt:lpstr>
      <vt:lpstr>Tahoma</vt:lpstr>
      <vt:lpstr>Times</vt:lpstr>
      <vt:lpstr>Times New Roman</vt:lpstr>
      <vt:lpstr>Wingdings</vt:lpstr>
      <vt:lpstr>kniha-prezentace</vt:lpstr>
      <vt:lpstr>Dokument aplikace Microsoft Word 97–2003</vt:lpstr>
      <vt:lpstr>Prezentace                      pro přednášející   </vt:lpstr>
      <vt:lpstr>Dvousektorový tokový diagram</vt:lpstr>
      <vt:lpstr>Základní typy trhů ve zjednodušeném dvousektorovém modelu </vt:lpstr>
      <vt:lpstr>Základní vztahy na finančních trzích </vt:lpstr>
      <vt:lpstr>Působení trhů zboží a služeb, trhů výrobních faktorů a finančních trhů v ekonomickém systému </vt:lpstr>
      <vt:lpstr>Funkce finančního systému</vt:lpstr>
      <vt:lpstr>Přímé a nepřímé financování </vt:lpstr>
      <vt:lpstr>Základní členění finančního trhu </vt:lpstr>
      <vt:lpstr>Členění trhů cenných papírů </vt:lpstr>
      <vt:lpstr>Nabídka úspor podle klasické teorie úrokových sazeb </vt:lpstr>
      <vt:lpstr>Poptávka po penězích podle klasické teorie úrokových sazeb</vt:lpstr>
      <vt:lpstr>Tržní rovnováha podle klasické teorie úrokových sazeb </vt:lpstr>
      <vt:lpstr>Spekulativní poptávka po penězích podle úrokové teorie preference likvidity </vt:lpstr>
      <vt:lpstr>Celková poptávka po penězích podle úrokové teorie preference likvidity </vt:lpstr>
      <vt:lpstr>Rovnováha podle úrokové teorie     preference likvidity</vt:lpstr>
      <vt:lpstr>Poptávka po zapůjčitelných fondech</vt:lpstr>
      <vt:lpstr>Nabídka zapůjčitelných fondů </vt:lpstr>
      <vt:lpstr>Rovnováha podle úrokové teorie zapůjčitelných fondů </vt:lpstr>
      <vt:lpstr>Právní vymezení cenných papírů </vt:lpstr>
      <vt:lpstr>„Klasické“ investiční instrumenty</vt:lpstr>
      <vt:lpstr>Poptávka a nabídka dluhopisů s rostoucí cenou na vertikální ose </vt:lpstr>
      <vt:lpstr>Poptávka a nabídka dluhopisů s rostoucí výnosností na vertikální ose</vt:lpstr>
      <vt:lpstr>Poptávka a nabídka zapůjčitelných fondů s rostoucí výnosností na vertikální ose</vt:lpstr>
      <vt:lpstr>Členění obligací z hlediska časové ohraničenosti jejich životnosti,  resp. délky jejich splatnosti</vt:lpstr>
      <vt:lpstr>Vývoj rovnovážné tržní úrokové míry v konjunkturální fázi hospodářského cyklu </vt:lpstr>
      <vt:lpstr>Reakce rovnovážných tržních úrokových sazeb na zvýšení očekávaného rizika insolvence u podnikových obligací</vt:lpstr>
      <vt:lpstr>Změna rovnovážné tržní úrokové míry           v důsledku zvýšení očekávané míry inflace </vt:lpstr>
      <vt:lpstr>Kladná výnosová křivka  </vt:lpstr>
      <vt:lpstr>Formování tržních úrokových sazeb  jednotlivých emisí dluhopisů</vt:lpstr>
      <vt:lpstr>Vývoj hrubého domácího produktu v návaznosti na jednotlivé fáze hospodářského cyklu </vt:lpstr>
      <vt:lpstr>Základní druhy spekulace                                 s obchodovatelnými investičními nástroji</vt:lpstr>
      <vt:lpstr>Členění termínových obchodů z hlediska jejich základních vlastností                           a způsobů obchodovatelnosti </vt:lpstr>
      <vt:lpstr>Prezentace aplikace PowerPoint</vt:lpstr>
      <vt:lpstr>Prezentace aplikace PowerPoint</vt:lpstr>
      <vt:lpstr>Situace držitele krátké pozice (prodávajícího forward) při vzestupu ceny podkladového aktiva</vt:lpstr>
      <vt:lpstr>Nadsazení a zaostávání na trhu futures při stabilní spotové ceně podkladového aktiva</vt:lpstr>
      <vt:lpstr>Vzájemný vztah kurzů podkladových aktiv obchodovaných na promptním trhu a kurzů od nich odvozených kontraktů typu futures </vt:lpstr>
      <vt:lpstr>Druhy swapových kontraktů</vt:lpstr>
      <vt:lpstr>Základní druhy úrokových swapů </vt:lpstr>
      <vt:lpstr>Základní druhy měnových swapů </vt:lpstr>
      <vt:lpstr>Pozice kupních a prodejních opcí </vt:lpstr>
      <vt:lpstr>Rozpouštění časové hodnoty opce</vt:lpstr>
      <vt:lpstr>Plnění vyplývající z „cap“ </vt:lpstr>
      <vt:lpstr>Závislost výše plnění z „cap“              na referenční úrokové sazbě </vt:lpstr>
      <vt:lpstr>Celkové náklady na úvěr s „cap“ v závislosti na referenční úrokové sazbě </vt:lpstr>
      <vt:lpstr>Plnění vyplývající z „floor“</vt:lpstr>
      <vt:lpstr>Plnění vyplývající z „collar“ </vt:lpstr>
      <vt:lpstr>Závislost celkových nákladů držitele pozice  „long collar“ na referenční úrokové sazbě</vt:lpstr>
      <vt:lpstr>Možná plnění účastníků kontraktů typu CDS </vt:lpstr>
      <vt:lpstr>Členění majetkových investičních, resp. podílových  fondů dle přísnosti regulace</vt:lpstr>
      <vt:lpstr>Základní rozdělení strukturovaných produktů</vt:lpstr>
      <vt:lpstr>Prezentace aplikace PowerPoint</vt:lpstr>
      <vt:lpstr>Příklad emisních podmínek strukturovaného dluhopisu s garancí emitenta na vyplacení zaručeného výnosu</vt:lpstr>
      <vt:lpstr>Příklad emisních podmínek strukturovaného dluhopisu s garancí emitenta na navrácení původně investované částky</vt:lpstr>
      <vt:lpstr>Příklad emisních podmínek strukturovaného dluhopisu s částečnou garancí emitenta     na navrácení původně investované částky</vt:lpstr>
      <vt:lpstr>Prezentace aplikace PowerPoint</vt:lpstr>
      <vt:lpstr>Prezentace aplikace PowerPoint</vt:lpstr>
      <vt:lpstr>Plain-Vanilla certifikát</vt:lpstr>
      <vt:lpstr>Garantovaný certifikát</vt:lpstr>
      <vt:lpstr>Discount certifikát</vt:lpstr>
      <vt:lpstr>Airbag certifikát</vt:lpstr>
      <vt:lpstr>Bonus certifikát</vt:lpstr>
      <vt:lpstr>Sprint certifikát</vt:lpstr>
      <vt:lpstr>Outperformance certifikát</vt:lpstr>
      <vt:lpstr>Fungování standardního úvěrového dluhopisu</vt:lpstr>
      <vt:lpstr>Strukturované pákové deriváty </vt:lpstr>
      <vt:lpstr>Pozice kupních a prodejních warrantů </vt:lpstr>
      <vt:lpstr> Vzájemné vazby mezi základními parametry „Knock-out Long certifikátu“</vt:lpstr>
      <vt:lpstr>Pozice držitele „Knock-out Long certifikátu“  </vt:lpstr>
      <vt:lpstr>Vzájemné vazby mezi základními parametry „Knock-out Short certifikátu“ </vt:lpstr>
      <vt:lpstr>Pozice držitele „Knock-out Short certifikátu“ </vt:lpstr>
      <vt:lpstr>Základní rozdíly mezi knock-out certifikáty a knock-out warranty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Olin Šoba</dc:creator>
  <cp:lastModifiedBy>Edison</cp:lastModifiedBy>
  <cp:revision>391</cp:revision>
  <dcterms:created xsi:type="dcterms:W3CDTF">2004-01-06T08:19:21Z</dcterms:created>
  <dcterms:modified xsi:type="dcterms:W3CDTF">2018-07-27T15:08:41Z</dcterms:modified>
</cp:coreProperties>
</file>